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649" r:id="rId2"/>
    <p:sldId id="652" r:id="rId3"/>
    <p:sldId id="866" r:id="rId4"/>
    <p:sldId id="863" r:id="rId5"/>
    <p:sldId id="666" r:id="rId6"/>
    <p:sldId id="860" r:id="rId7"/>
    <p:sldId id="591" r:id="rId8"/>
    <p:sldId id="648" r:id="rId9"/>
    <p:sldId id="867" r:id="rId10"/>
    <p:sldId id="584" r:id="rId11"/>
    <p:sldId id="884" r:id="rId12"/>
    <p:sldId id="885" r:id="rId13"/>
    <p:sldId id="806" r:id="rId14"/>
    <p:sldId id="868" r:id="rId15"/>
    <p:sldId id="869" r:id="rId16"/>
    <p:sldId id="870" r:id="rId17"/>
    <p:sldId id="871" r:id="rId18"/>
    <p:sldId id="817" r:id="rId19"/>
    <p:sldId id="872" r:id="rId20"/>
    <p:sldId id="873" r:id="rId21"/>
    <p:sldId id="874" r:id="rId22"/>
    <p:sldId id="875" r:id="rId23"/>
    <p:sldId id="813" r:id="rId24"/>
    <p:sldId id="653" r:id="rId25"/>
    <p:sldId id="876" r:id="rId26"/>
    <p:sldId id="859" r:id="rId27"/>
    <p:sldId id="877" r:id="rId28"/>
    <p:sldId id="878" r:id="rId29"/>
    <p:sldId id="879" r:id="rId30"/>
    <p:sldId id="880" r:id="rId31"/>
    <p:sldId id="881" r:id="rId32"/>
    <p:sldId id="882" r:id="rId33"/>
    <p:sldId id="738" r:id="rId34"/>
    <p:sldId id="843" r:id="rId35"/>
    <p:sldId id="842"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96"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3C5A9B"/>
    <a:srgbClr val="0087AF"/>
    <a:srgbClr val="1AB2E8"/>
    <a:srgbClr val="00AAEB"/>
    <a:srgbClr val="E04A3F"/>
    <a:srgbClr val="FFDC0D"/>
    <a:srgbClr val="D9B079"/>
    <a:srgbClr val="D1D3D4"/>
    <a:srgbClr val="D6D7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1" autoAdjust="0"/>
    <p:restoredTop sz="96210" autoAdjust="0"/>
  </p:normalViewPr>
  <p:slideViewPr>
    <p:cSldViewPr snapToGrid="0" snapToObjects="1">
      <p:cViewPr>
        <p:scale>
          <a:sx n="121" d="100"/>
          <a:sy n="121" d="100"/>
        </p:scale>
        <p:origin x="-40" y="-120"/>
      </p:cViewPr>
      <p:guideLst>
        <p:guide orient="horz" pos="159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97" d="100"/>
          <a:sy n="97"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680873-68F2-4A39-A24B-A7D666BC4F5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812F41D0-1F2B-41EC-8812-E4B31A111D17}">
      <dgm:prSet phldrT="[Text]" custT="1"/>
      <dgm:spPr/>
      <dgm:t>
        <a:bodyPr lIns="144000" tIns="108000"/>
        <a:lstStyle/>
        <a:p>
          <a:r>
            <a:rPr lang="en-US" sz="1800" b="1" dirty="0" smtClean="0">
              <a:latin typeface="Raleway" panose="020B0503030101060003" pitchFamily="34" charset="0"/>
            </a:rPr>
            <a:t>HONEYMOON STAGE</a:t>
          </a:r>
          <a:endParaRPr lang="en-US" sz="1800" b="1" dirty="0">
            <a:latin typeface="Raleway" panose="020B0503030101060003" pitchFamily="34" charset="0"/>
          </a:endParaRPr>
        </a:p>
      </dgm:t>
    </dgm:pt>
    <dgm:pt modelId="{93459CD5-D8B7-4A23-B42A-6A7B964485DD}" type="parTrans" cxnId="{EF7DD659-0717-438E-985F-3BA7C954CF34}">
      <dgm:prSet/>
      <dgm:spPr/>
      <dgm:t>
        <a:bodyPr/>
        <a:lstStyle/>
        <a:p>
          <a:endParaRPr lang="en-US" sz="1100">
            <a:latin typeface="Raleway" panose="020B0503030101060003" pitchFamily="34" charset="0"/>
          </a:endParaRPr>
        </a:p>
      </dgm:t>
    </dgm:pt>
    <dgm:pt modelId="{28471656-CAE5-44C8-ACEF-DEE78CB5263B}" type="sibTrans" cxnId="{EF7DD659-0717-438E-985F-3BA7C954CF34}">
      <dgm:prSet custT="1"/>
      <dgm:spPr>
        <a:solidFill>
          <a:schemeClr val="bg1"/>
        </a:solidFill>
        <a:ln w="15875">
          <a:solidFill>
            <a:schemeClr val="bg1">
              <a:lumMod val="50000"/>
            </a:schemeClr>
          </a:solidFill>
        </a:ln>
      </dgm:spPr>
      <dgm:t>
        <a:bodyPr/>
        <a:lstStyle/>
        <a:p>
          <a:endParaRPr lang="en-US" sz="1100">
            <a:latin typeface="Raleway" panose="020B0503030101060003" pitchFamily="34" charset="0"/>
          </a:endParaRPr>
        </a:p>
      </dgm:t>
    </dgm:pt>
    <dgm:pt modelId="{C3A66748-DA39-4C81-915F-F3CB354F4EFF}">
      <dgm:prSet phldrT="[Text]" custT="1"/>
      <dgm:spPr/>
      <dgm:t>
        <a:bodyPr lIns="144000" tIns="108000"/>
        <a:lstStyle/>
        <a:p>
          <a:r>
            <a:rPr lang="en-US" sz="1800" b="1" dirty="0" smtClean="0">
              <a:latin typeface="Raleway" panose="020B0503030101060003" pitchFamily="34" charset="0"/>
            </a:rPr>
            <a:t>FATIGUED STAGE</a:t>
          </a:r>
          <a:endParaRPr lang="en-US" sz="1800" b="1" dirty="0">
            <a:latin typeface="Raleway" panose="020B0503030101060003" pitchFamily="34" charset="0"/>
          </a:endParaRPr>
        </a:p>
      </dgm:t>
    </dgm:pt>
    <dgm:pt modelId="{51A19338-8F36-41F0-856C-3075008FCA3D}" type="parTrans" cxnId="{D53C82F0-7424-4674-AF95-3EB28A55C77E}">
      <dgm:prSet/>
      <dgm:spPr/>
      <dgm:t>
        <a:bodyPr/>
        <a:lstStyle/>
        <a:p>
          <a:endParaRPr lang="en-US" sz="1100">
            <a:latin typeface="Raleway" panose="020B0503030101060003" pitchFamily="34" charset="0"/>
          </a:endParaRPr>
        </a:p>
      </dgm:t>
    </dgm:pt>
    <dgm:pt modelId="{409D53DB-34C2-4C65-88B2-F22B4BFF72E6}" type="sibTrans" cxnId="{D53C82F0-7424-4674-AF95-3EB28A55C77E}">
      <dgm:prSet custT="1"/>
      <dgm:spPr>
        <a:solidFill>
          <a:schemeClr val="bg1"/>
        </a:solidFill>
        <a:ln w="15875">
          <a:solidFill>
            <a:schemeClr val="bg1">
              <a:lumMod val="50000"/>
            </a:schemeClr>
          </a:solidFill>
        </a:ln>
      </dgm:spPr>
      <dgm:t>
        <a:bodyPr/>
        <a:lstStyle/>
        <a:p>
          <a:endParaRPr lang="en-US" sz="1100">
            <a:latin typeface="Raleway" panose="020B0503030101060003" pitchFamily="34" charset="0"/>
          </a:endParaRPr>
        </a:p>
      </dgm:t>
    </dgm:pt>
    <dgm:pt modelId="{5D1F307A-4FC4-4DCC-AFB5-6B7AAE741726}">
      <dgm:prSet phldrT="[Text]" custT="1"/>
      <dgm:spPr/>
      <dgm:t>
        <a:bodyPr lIns="144000" tIns="108000"/>
        <a:lstStyle/>
        <a:p>
          <a:r>
            <a:rPr lang="en-US" sz="1800" b="1" dirty="0" smtClean="0">
              <a:latin typeface="Raleway" panose="020B0503030101060003" pitchFamily="34" charset="0"/>
            </a:rPr>
            <a:t>ADJUSTED STAGE</a:t>
          </a:r>
          <a:endParaRPr lang="en-US" sz="1800" b="1" dirty="0">
            <a:latin typeface="Raleway" panose="020B0503030101060003" pitchFamily="34" charset="0"/>
          </a:endParaRPr>
        </a:p>
      </dgm:t>
    </dgm:pt>
    <dgm:pt modelId="{53062DE9-2511-493E-8F1E-97B239729FBD}" type="parTrans" cxnId="{AE5D5F33-63F2-4020-AAFB-5ECB62954E73}">
      <dgm:prSet/>
      <dgm:spPr/>
      <dgm:t>
        <a:bodyPr/>
        <a:lstStyle/>
        <a:p>
          <a:endParaRPr lang="en-US" sz="1100">
            <a:latin typeface="Raleway" panose="020B0503030101060003" pitchFamily="34" charset="0"/>
          </a:endParaRPr>
        </a:p>
      </dgm:t>
    </dgm:pt>
    <dgm:pt modelId="{706FA712-BEEE-4EFB-B0FB-97A8B8981CE3}" type="sibTrans" cxnId="{AE5D5F33-63F2-4020-AAFB-5ECB62954E73}">
      <dgm:prSet custT="1"/>
      <dgm:spPr>
        <a:solidFill>
          <a:schemeClr val="bg1"/>
        </a:solidFill>
        <a:ln w="15875">
          <a:solidFill>
            <a:schemeClr val="bg1">
              <a:lumMod val="50000"/>
            </a:schemeClr>
          </a:solidFill>
        </a:ln>
      </dgm:spPr>
      <dgm:t>
        <a:bodyPr/>
        <a:lstStyle/>
        <a:p>
          <a:endParaRPr lang="en-US" sz="1100" dirty="0">
            <a:latin typeface="Raleway" panose="020B0503030101060003" pitchFamily="34" charset="0"/>
          </a:endParaRPr>
        </a:p>
      </dgm:t>
    </dgm:pt>
    <dgm:pt modelId="{8665021A-FE53-41D6-B23C-A1B2091DEAEB}">
      <dgm:prSet phldrT="[Text]" custT="1"/>
      <dgm:spPr/>
      <dgm:t>
        <a:bodyPr lIns="144000" tIns="108000"/>
        <a:lstStyle/>
        <a:p>
          <a:r>
            <a:rPr lang="en-US" sz="1800" b="1" dirty="0" smtClean="0">
              <a:latin typeface="Raleway" panose="020B0503030101060003" pitchFamily="34" charset="0"/>
            </a:rPr>
            <a:t>FATIGUED STAGE</a:t>
          </a:r>
          <a:endParaRPr lang="en-US" sz="1800" b="1" dirty="0">
            <a:latin typeface="Raleway" panose="020B0503030101060003" pitchFamily="34" charset="0"/>
          </a:endParaRPr>
        </a:p>
      </dgm:t>
    </dgm:pt>
    <dgm:pt modelId="{8D58AA48-D92C-4C06-AB33-AAEEC5823770}" type="parTrans" cxnId="{D2785123-057F-4B30-897D-80224AEBFBDD}">
      <dgm:prSet/>
      <dgm:spPr/>
      <dgm:t>
        <a:bodyPr/>
        <a:lstStyle/>
        <a:p>
          <a:endParaRPr lang="en-US" sz="1600"/>
        </a:p>
      </dgm:t>
    </dgm:pt>
    <dgm:pt modelId="{FC5ACB67-AD1D-479F-89DE-B30E8F0F4203}" type="sibTrans" cxnId="{D2785123-057F-4B30-897D-80224AEBFBDD}">
      <dgm:prSet/>
      <dgm:spPr/>
      <dgm:t>
        <a:bodyPr/>
        <a:lstStyle/>
        <a:p>
          <a:endParaRPr lang="en-US" sz="1600"/>
        </a:p>
      </dgm:t>
    </dgm:pt>
    <dgm:pt modelId="{82842055-13D8-4716-B41B-8C3373A1846B}" type="pres">
      <dgm:prSet presAssocID="{FB680873-68F2-4A39-A24B-A7D666BC4F5D}" presName="outerComposite" presStyleCnt="0">
        <dgm:presLayoutVars>
          <dgm:chMax val="5"/>
          <dgm:dir/>
          <dgm:resizeHandles val="exact"/>
        </dgm:presLayoutVars>
      </dgm:prSet>
      <dgm:spPr/>
      <dgm:t>
        <a:bodyPr/>
        <a:lstStyle/>
        <a:p>
          <a:endParaRPr lang="en-US"/>
        </a:p>
      </dgm:t>
    </dgm:pt>
    <dgm:pt modelId="{4AB1DDC3-9AD1-4D03-B781-F05B38F873D9}" type="pres">
      <dgm:prSet presAssocID="{FB680873-68F2-4A39-A24B-A7D666BC4F5D}" presName="dummyMaxCanvas" presStyleCnt="0">
        <dgm:presLayoutVars/>
      </dgm:prSet>
      <dgm:spPr/>
    </dgm:pt>
    <dgm:pt modelId="{8B73C18D-D02F-4F2F-B33D-4EA5F69BAE06}" type="pres">
      <dgm:prSet presAssocID="{FB680873-68F2-4A39-A24B-A7D666BC4F5D}" presName="FourNodes_1" presStyleLbl="node1" presStyleIdx="0" presStyleCnt="4">
        <dgm:presLayoutVars>
          <dgm:bulletEnabled val="1"/>
        </dgm:presLayoutVars>
      </dgm:prSet>
      <dgm:spPr/>
      <dgm:t>
        <a:bodyPr/>
        <a:lstStyle/>
        <a:p>
          <a:endParaRPr lang="en-US"/>
        </a:p>
      </dgm:t>
    </dgm:pt>
    <dgm:pt modelId="{B52D521E-C08F-47FC-B414-7E9E7304F030}" type="pres">
      <dgm:prSet presAssocID="{FB680873-68F2-4A39-A24B-A7D666BC4F5D}" presName="FourNodes_2" presStyleLbl="node1" presStyleIdx="1" presStyleCnt="4">
        <dgm:presLayoutVars>
          <dgm:bulletEnabled val="1"/>
        </dgm:presLayoutVars>
      </dgm:prSet>
      <dgm:spPr/>
      <dgm:t>
        <a:bodyPr/>
        <a:lstStyle/>
        <a:p>
          <a:endParaRPr lang="en-US"/>
        </a:p>
      </dgm:t>
    </dgm:pt>
    <dgm:pt modelId="{EE7F6BB8-ECEE-428F-8B8A-140AD3575A12}" type="pres">
      <dgm:prSet presAssocID="{FB680873-68F2-4A39-A24B-A7D666BC4F5D}" presName="FourNodes_3" presStyleLbl="node1" presStyleIdx="2" presStyleCnt="4">
        <dgm:presLayoutVars>
          <dgm:bulletEnabled val="1"/>
        </dgm:presLayoutVars>
      </dgm:prSet>
      <dgm:spPr/>
      <dgm:t>
        <a:bodyPr/>
        <a:lstStyle/>
        <a:p>
          <a:endParaRPr lang="en-US"/>
        </a:p>
      </dgm:t>
    </dgm:pt>
    <dgm:pt modelId="{A72D1670-4558-4502-A66D-1467731EB739}" type="pres">
      <dgm:prSet presAssocID="{FB680873-68F2-4A39-A24B-A7D666BC4F5D}" presName="FourNodes_4" presStyleLbl="node1" presStyleIdx="3" presStyleCnt="4">
        <dgm:presLayoutVars>
          <dgm:bulletEnabled val="1"/>
        </dgm:presLayoutVars>
      </dgm:prSet>
      <dgm:spPr/>
      <dgm:t>
        <a:bodyPr/>
        <a:lstStyle/>
        <a:p>
          <a:endParaRPr lang="en-US"/>
        </a:p>
      </dgm:t>
    </dgm:pt>
    <dgm:pt modelId="{4915D700-028F-4DBF-AF1A-E01C00B39ACF}" type="pres">
      <dgm:prSet presAssocID="{FB680873-68F2-4A39-A24B-A7D666BC4F5D}" presName="FourConn_1-2" presStyleLbl="fgAccFollowNode1" presStyleIdx="0" presStyleCnt="3" custScaleX="70120" custLinFactNeighborX="-19354" custLinFactNeighborY="0">
        <dgm:presLayoutVars>
          <dgm:bulletEnabled val="1"/>
        </dgm:presLayoutVars>
      </dgm:prSet>
      <dgm:spPr/>
      <dgm:t>
        <a:bodyPr/>
        <a:lstStyle/>
        <a:p>
          <a:endParaRPr lang="en-US"/>
        </a:p>
      </dgm:t>
    </dgm:pt>
    <dgm:pt modelId="{9D2DDF12-7B90-4A48-9A7A-2E301171B834}" type="pres">
      <dgm:prSet presAssocID="{FB680873-68F2-4A39-A24B-A7D666BC4F5D}" presName="FourConn_2-3" presStyleLbl="fgAccFollowNode1" presStyleIdx="1" presStyleCnt="3" custScaleX="70120" custLinFactNeighborX="-13306">
        <dgm:presLayoutVars>
          <dgm:bulletEnabled val="1"/>
        </dgm:presLayoutVars>
      </dgm:prSet>
      <dgm:spPr/>
      <dgm:t>
        <a:bodyPr/>
        <a:lstStyle/>
        <a:p>
          <a:endParaRPr lang="en-US"/>
        </a:p>
      </dgm:t>
    </dgm:pt>
    <dgm:pt modelId="{1DAE7546-96BB-4E0D-B56D-DE7D4E4069E3}" type="pres">
      <dgm:prSet presAssocID="{FB680873-68F2-4A39-A24B-A7D666BC4F5D}" presName="FourConn_3-4" presStyleLbl="fgAccFollowNode1" presStyleIdx="2" presStyleCnt="3" custScaleX="94222" custScaleY="181816" custLinFactNeighborX="-24574" custLinFactNeighborY="-2496">
        <dgm:presLayoutVars>
          <dgm:bulletEnabled val="1"/>
        </dgm:presLayoutVars>
      </dgm:prSet>
      <dgm:spPr>
        <a:prstGeom prst="upDownArrow">
          <a:avLst/>
        </a:prstGeom>
      </dgm:spPr>
      <dgm:t>
        <a:bodyPr/>
        <a:lstStyle/>
        <a:p>
          <a:endParaRPr lang="en-US"/>
        </a:p>
      </dgm:t>
    </dgm:pt>
    <dgm:pt modelId="{3953F696-A9DB-40F6-A3F0-A23229062C3E}" type="pres">
      <dgm:prSet presAssocID="{FB680873-68F2-4A39-A24B-A7D666BC4F5D}" presName="FourNodes_1_text" presStyleLbl="node1" presStyleIdx="3" presStyleCnt="4">
        <dgm:presLayoutVars>
          <dgm:bulletEnabled val="1"/>
        </dgm:presLayoutVars>
      </dgm:prSet>
      <dgm:spPr/>
      <dgm:t>
        <a:bodyPr/>
        <a:lstStyle/>
        <a:p>
          <a:endParaRPr lang="en-US"/>
        </a:p>
      </dgm:t>
    </dgm:pt>
    <dgm:pt modelId="{CD62FBEF-398A-4022-9579-D012DC4A9C35}" type="pres">
      <dgm:prSet presAssocID="{FB680873-68F2-4A39-A24B-A7D666BC4F5D}" presName="FourNodes_2_text" presStyleLbl="node1" presStyleIdx="3" presStyleCnt="4">
        <dgm:presLayoutVars>
          <dgm:bulletEnabled val="1"/>
        </dgm:presLayoutVars>
      </dgm:prSet>
      <dgm:spPr/>
      <dgm:t>
        <a:bodyPr/>
        <a:lstStyle/>
        <a:p>
          <a:endParaRPr lang="en-US"/>
        </a:p>
      </dgm:t>
    </dgm:pt>
    <dgm:pt modelId="{B94B7B31-AC0D-4D2B-A315-6711BA4FE03E}" type="pres">
      <dgm:prSet presAssocID="{FB680873-68F2-4A39-A24B-A7D666BC4F5D}" presName="FourNodes_3_text" presStyleLbl="node1" presStyleIdx="3" presStyleCnt="4">
        <dgm:presLayoutVars>
          <dgm:bulletEnabled val="1"/>
        </dgm:presLayoutVars>
      </dgm:prSet>
      <dgm:spPr/>
      <dgm:t>
        <a:bodyPr/>
        <a:lstStyle/>
        <a:p>
          <a:endParaRPr lang="en-US"/>
        </a:p>
      </dgm:t>
    </dgm:pt>
    <dgm:pt modelId="{669BFFA2-2AC7-4085-B814-66976F01836A}" type="pres">
      <dgm:prSet presAssocID="{FB680873-68F2-4A39-A24B-A7D666BC4F5D}" presName="FourNodes_4_text" presStyleLbl="node1" presStyleIdx="3" presStyleCnt="4">
        <dgm:presLayoutVars>
          <dgm:bulletEnabled val="1"/>
        </dgm:presLayoutVars>
      </dgm:prSet>
      <dgm:spPr/>
      <dgm:t>
        <a:bodyPr/>
        <a:lstStyle/>
        <a:p>
          <a:endParaRPr lang="en-US"/>
        </a:p>
      </dgm:t>
    </dgm:pt>
  </dgm:ptLst>
  <dgm:cxnLst>
    <dgm:cxn modelId="{1F3F7C1E-061B-4AAB-976C-9EAA7CC1189E}" type="presOf" srcId="{C3A66748-DA39-4C81-915F-F3CB354F4EFF}" destId="{CD62FBEF-398A-4022-9579-D012DC4A9C35}" srcOrd="1" destOrd="0" presId="urn:microsoft.com/office/officeart/2005/8/layout/vProcess5"/>
    <dgm:cxn modelId="{AE5D5F33-63F2-4020-AAFB-5ECB62954E73}" srcId="{FB680873-68F2-4A39-A24B-A7D666BC4F5D}" destId="{5D1F307A-4FC4-4DCC-AFB5-6B7AAE741726}" srcOrd="2" destOrd="0" parTransId="{53062DE9-2511-493E-8F1E-97B239729FBD}" sibTransId="{706FA712-BEEE-4EFB-B0FB-97A8B8981CE3}"/>
    <dgm:cxn modelId="{C03396AE-F9E7-4A41-8FA7-3DE61E6A871C}" type="presOf" srcId="{C3A66748-DA39-4C81-915F-F3CB354F4EFF}" destId="{B52D521E-C08F-47FC-B414-7E9E7304F030}" srcOrd="0" destOrd="0" presId="urn:microsoft.com/office/officeart/2005/8/layout/vProcess5"/>
    <dgm:cxn modelId="{D2785123-057F-4B30-897D-80224AEBFBDD}" srcId="{FB680873-68F2-4A39-A24B-A7D666BC4F5D}" destId="{8665021A-FE53-41D6-B23C-A1B2091DEAEB}" srcOrd="3" destOrd="0" parTransId="{8D58AA48-D92C-4C06-AB33-AAEEC5823770}" sibTransId="{FC5ACB67-AD1D-479F-89DE-B30E8F0F4203}"/>
    <dgm:cxn modelId="{EF7DD659-0717-438E-985F-3BA7C954CF34}" srcId="{FB680873-68F2-4A39-A24B-A7D666BC4F5D}" destId="{812F41D0-1F2B-41EC-8812-E4B31A111D17}" srcOrd="0" destOrd="0" parTransId="{93459CD5-D8B7-4A23-B42A-6A7B964485DD}" sibTransId="{28471656-CAE5-44C8-ACEF-DEE78CB5263B}"/>
    <dgm:cxn modelId="{B0EC7093-2086-4D49-9561-C7175CDDC843}" type="presOf" srcId="{409D53DB-34C2-4C65-88B2-F22B4BFF72E6}" destId="{9D2DDF12-7B90-4A48-9A7A-2E301171B834}" srcOrd="0" destOrd="0" presId="urn:microsoft.com/office/officeart/2005/8/layout/vProcess5"/>
    <dgm:cxn modelId="{F3A6E070-121D-44C5-9E6C-B3710821D5E6}" type="presOf" srcId="{FB680873-68F2-4A39-A24B-A7D666BC4F5D}" destId="{82842055-13D8-4716-B41B-8C3373A1846B}" srcOrd="0" destOrd="0" presId="urn:microsoft.com/office/officeart/2005/8/layout/vProcess5"/>
    <dgm:cxn modelId="{D53C82F0-7424-4674-AF95-3EB28A55C77E}" srcId="{FB680873-68F2-4A39-A24B-A7D666BC4F5D}" destId="{C3A66748-DA39-4C81-915F-F3CB354F4EFF}" srcOrd="1" destOrd="0" parTransId="{51A19338-8F36-41F0-856C-3075008FCA3D}" sibTransId="{409D53DB-34C2-4C65-88B2-F22B4BFF72E6}"/>
    <dgm:cxn modelId="{03997E75-743B-4298-B25A-93EEDD0DF44B}" type="presOf" srcId="{8665021A-FE53-41D6-B23C-A1B2091DEAEB}" destId="{669BFFA2-2AC7-4085-B814-66976F01836A}" srcOrd="1" destOrd="0" presId="urn:microsoft.com/office/officeart/2005/8/layout/vProcess5"/>
    <dgm:cxn modelId="{49F612DD-D702-4732-9EB4-6E9F154B49A1}" type="presOf" srcId="{5D1F307A-4FC4-4DCC-AFB5-6B7AAE741726}" destId="{EE7F6BB8-ECEE-428F-8B8A-140AD3575A12}" srcOrd="0" destOrd="0" presId="urn:microsoft.com/office/officeart/2005/8/layout/vProcess5"/>
    <dgm:cxn modelId="{27FA900E-D81F-400E-8340-2FEE7A640406}" type="presOf" srcId="{706FA712-BEEE-4EFB-B0FB-97A8B8981CE3}" destId="{1DAE7546-96BB-4E0D-B56D-DE7D4E4069E3}" srcOrd="0" destOrd="0" presId="urn:microsoft.com/office/officeart/2005/8/layout/vProcess5"/>
    <dgm:cxn modelId="{82D9C274-4F03-400B-92F2-F08D38C75170}" type="presOf" srcId="{28471656-CAE5-44C8-ACEF-DEE78CB5263B}" destId="{4915D700-028F-4DBF-AF1A-E01C00B39ACF}" srcOrd="0" destOrd="0" presId="urn:microsoft.com/office/officeart/2005/8/layout/vProcess5"/>
    <dgm:cxn modelId="{0443739A-E2F5-4D46-875E-7CCC597CB754}" type="presOf" srcId="{812F41D0-1F2B-41EC-8812-E4B31A111D17}" destId="{3953F696-A9DB-40F6-A3F0-A23229062C3E}" srcOrd="1" destOrd="0" presId="urn:microsoft.com/office/officeart/2005/8/layout/vProcess5"/>
    <dgm:cxn modelId="{CDEF0CB6-7F6D-42D8-A179-F5F700296E79}" type="presOf" srcId="{5D1F307A-4FC4-4DCC-AFB5-6B7AAE741726}" destId="{B94B7B31-AC0D-4D2B-A315-6711BA4FE03E}" srcOrd="1" destOrd="0" presId="urn:microsoft.com/office/officeart/2005/8/layout/vProcess5"/>
    <dgm:cxn modelId="{FC9DB617-81BA-4227-A49D-3FB491F7FE04}" type="presOf" srcId="{8665021A-FE53-41D6-B23C-A1B2091DEAEB}" destId="{A72D1670-4558-4502-A66D-1467731EB739}" srcOrd="0" destOrd="0" presId="urn:microsoft.com/office/officeart/2005/8/layout/vProcess5"/>
    <dgm:cxn modelId="{B3AD7DD3-8BF9-4AA2-91FD-CC7DE094ADD0}" type="presOf" srcId="{812F41D0-1F2B-41EC-8812-E4B31A111D17}" destId="{8B73C18D-D02F-4F2F-B33D-4EA5F69BAE06}" srcOrd="0" destOrd="0" presId="urn:microsoft.com/office/officeart/2005/8/layout/vProcess5"/>
    <dgm:cxn modelId="{B1A27CB8-8009-4AA6-856B-8629A447E5F3}" type="presParOf" srcId="{82842055-13D8-4716-B41B-8C3373A1846B}" destId="{4AB1DDC3-9AD1-4D03-B781-F05B38F873D9}" srcOrd="0" destOrd="0" presId="urn:microsoft.com/office/officeart/2005/8/layout/vProcess5"/>
    <dgm:cxn modelId="{C4898EED-9EA7-4924-80B4-AE31A87BA7E8}" type="presParOf" srcId="{82842055-13D8-4716-B41B-8C3373A1846B}" destId="{8B73C18D-D02F-4F2F-B33D-4EA5F69BAE06}" srcOrd="1" destOrd="0" presId="urn:microsoft.com/office/officeart/2005/8/layout/vProcess5"/>
    <dgm:cxn modelId="{2ACC3982-A546-4724-9E7A-F13FC7917446}" type="presParOf" srcId="{82842055-13D8-4716-B41B-8C3373A1846B}" destId="{B52D521E-C08F-47FC-B414-7E9E7304F030}" srcOrd="2" destOrd="0" presId="urn:microsoft.com/office/officeart/2005/8/layout/vProcess5"/>
    <dgm:cxn modelId="{6DA40C98-04E9-42CE-B548-13A3B63897D7}" type="presParOf" srcId="{82842055-13D8-4716-B41B-8C3373A1846B}" destId="{EE7F6BB8-ECEE-428F-8B8A-140AD3575A12}" srcOrd="3" destOrd="0" presId="urn:microsoft.com/office/officeart/2005/8/layout/vProcess5"/>
    <dgm:cxn modelId="{225E0FE6-0361-4CCB-8A44-C9398A69B4D7}" type="presParOf" srcId="{82842055-13D8-4716-B41B-8C3373A1846B}" destId="{A72D1670-4558-4502-A66D-1467731EB739}" srcOrd="4" destOrd="0" presId="urn:microsoft.com/office/officeart/2005/8/layout/vProcess5"/>
    <dgm:cxn modelId="{129B10D9-EAB3-4D5B-8774-96039DCBB2EC}" type="presParOf" srcId="{82842055-13D8-4716-B41B-8C3373A1846B}" destId="{4915D700-028F-4DBF-AF1A-E01C00B39ACF}" srcOrd="5" destOrd="0" presId="urn:microsoft.com/office/officeart/2005/8/layout/vProcess5"/>
    <dgm:cxn modelId="{F33EAEFF-E0B5-40ED-B80B-1F01C7F07EB2}" type="presParOf" srcId="{82842055-13D8-4716-B41B-8C3373A1846B}" destId="{9D2DDF12-7B90-4A48-9A7A-2E301171B834}" srcOrd="6" destOrd="0" presId="urn:microsoft.com/office/officeart/2005/8/layout/vProcess5"/>
    <dgm:cxn modelId="{4D9CCA02-9478-4612-A321-EC5C91F2118D}" type="presParOf" srcId="{82842055-13D8-4716-B41B-8C3373A1846B}" destId="{1DAE7546-96BB-4E0D-B56D-DE7D4E4069E3}" srcOrd="7" destOrd="0" presId="urn:microsoft.com/office/officeart/2005/8/layout/vProcess5"/>
    <dgm:cxn modelId="{23932AE6-3311-4515-A031-14859C0B9737}" type="presParOf" srcId="{82842055-13D8-4716-B41B-8C3373A1846B}" destId="{3953F696-A9DB-40F6-A3F0-A23229062C3E}" srcOrd="8" destOrd="0" presId="urn:microsoft.com/office/officeart/2005/8/layout/vProcess5"/>
    <dgm:cxn modelId="{00C6FDAA-4763-4F04-9ADB-EE532F9BB7EF}" type="presParOf" srcId="{82842055-13D8-4716-B41B-8C3373A1846B}" destId="{CD62FBEF-398A-4022-9579-D012DC4A9C35}" srcOrd="9" destOrd="0" presId="urn:microsoft.com/office/officeart/2005/8/layout/vProcess5"/>
    <dgm:cxn modelId="{1D4D6622-53BA-4915-B9A0-EAFDE20357A3}" type="presParOf" srcId="{82842055-13D8-4716-B41B-8C3373A1846B}" destId="{B94B7B31-AC0D-4D2B-A315-6711BA4FE03E}" srcOrd="10" destOrd="0" presId="urn:microsoft.com/office/officeart/2005/8/layout/vProcess5"/>
    <dgm:cxn modelId="{DD93F743-B03B-46AE-B99D-07EBB7613B4A}" type="presParOf" srcId="{82842055-13D8-4716-B41B-8C3373A1846B}" destId="{669BFFA2-2AC7-4085-B814-66976F01836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80873-68F2-4A39-A24B-A7D666BC4F5D}"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812F41D0-1F2B-41EC-8812-E4B31A111D17}">
      <dgm:prSet phldrT="[Text]" custT="1"/>
      <dgm:spPr/>
      <dgm:t>
        <a:bodyPr/>
        <a:lstStyle/>
        <a:p>
          <a:r>
            <a:rPr lang="en-US" sz="1400" b="1" dirty="0" smtClean="0">
              <a:latin typeface="Raleway" panose="020B0503030101060003" pitchFamily="34" charset="0"/>
            </a:rPr>
            <a:t>JET PROGAM</a:t>
          </a:r>
        </a:p>
        <a:p>
          <a:r>
            <a:rPr lang="en-US" sz="1400" b="1" dirty="0" smtClean="0">
              <a:latin typeface="Raleway" panose="020B0503030101060003" pitchFamily="34" charset="0"/>
            </a:rPr>
            <a:t>PARTICIPANTS</a:t>
          </a:r>
          <a:endParaRPr lang="en-US" sz="1400" b="1" dirty="0">
            <a:latin typeface="Raleway" panose="020B0503030101060003" pitchFamily="34" charset="0"/>
          </a:endParaRPr>
        </a:p>
      </dgm:t>
    </dgm:pt>
    <dgm:pt modelId="{93459CD5-D8B7-4A23-B42A-6A7B964485DD}" type="parTrans" cxnId="{EF7DD659-0717-438E-985F-3BA7C954CF34}">
      <dgm:prSet/>
      <dgm:spPr/>
      <dgm:t>
        <a:bodyPr/>
        <a:lstStyle/>
        <a:p>
          <a:endParaRPr lang="en-US" sz="1100">
            <a:latin typeface="Raleway" panose="020B0503030101060003" pitchFamily="34" charset="0"/>
          </a:endParaRPr>
        </a:p>
      </dgm:t>
    </dgm:pt>
    <dgm:pt modelId="{28471656-CAE5-44C8-ACEF-DEE78CB5263B}" type="sibTrans" cxnId="{EF7DD659-0717-438E-985F-3BA7C954CF34}">
      <dgm:prSet/>
      <dgm:spPr/>
      <dgm:t>
        <a:bodyPr/>
        <a:lstStyle/>
        <a:p>
          <a:endParaRPr lang="en-US" sz="1100">
            <a:latin typeface="Raleway" panose="020B0503030101060003" pitchFamily="34" charset="0"/>
          </a:endParaRPr>
        </a:p>
      </dgm:t>
    </dgm:pt>
    <dgm:pt modelId="{C3A66748-DA39-4C81-915F-F3CB354F4EFF}">
      <dgm:prSet phldrT="[Text]" custT="1"/>
      <dgm:spPr/>
      <dgm:t>
        <a:bodyPr/>
        <a:lstStyle/>
        <a:p>
          <a:r>
            <a:rPr lang="en-US" sz="1800" b="1" dirty="0" smtClean="0">
              <a:latin typeface="Raleway" panose="020B0503030101060003" pitchFamily="34" charset="0"/>
            </a:rPr>
            <a:t>Contracting</a:t>
          </a:r>
        </a:p>
        <a:p>
          <a:r>
            <a:rPr lang="en-US" sz="1800" b="1" dirty="0" smtClean="0">
              <a:latin typeface="Raleway" panose="020B0503030101060003" pitchFamily="34" charset="0"/>
            </a:rPr>
            <a:t>Organizations</a:t>
          </a:r>
          <a:endParaRPr lang="en-US" sz="1800" b="1" dirty="0">
            <a:latin typeface="Raleway" panose="020B0503030101060003" pitchFamily="34" charset="0"/>
          </a:endParaRPr>
        </a:p>
      </dgm:t>
    </dgm:pt>
    <dgm:pt modelId="{51A19338-8F36-41F0-856C-3075008FCA3D}" type="parTrans" cxnId="{D53C82F0-7424-4674-AF95-3EB28A55C77E}">
      <dgm:prSet/>
      <dgm:spPr/>
      <dgm:t>
        <a:bodyPr/>
        <a:lstStyle/>
        <a:p>
          <a:endParaRPr lang="en-US" sz="1100">
            <a:latin typeface="Raleway" panose="020B0503030101060003" pitchFamily="34" charset="0"/>
          </a:endParaRPr>
        </a:p>
      </dgm:t>
    </dgm:pt>
    <dgm:pt modelId="{409D53DB-34C2-4C65-88B2-F22B4BFF72E6}" type="sibTrans" cxnId="{D53C82F0-7424-4674-AF95-3EB28A55C77E}">
      <dgm:prSet/>
      <dgm:spPr/>
      <dgm:t>
        <a:bodyPr/>
        <a:lstStyle/>
        <a:p>
          <a:endParaRPr lang="en-US" sz="1100">
            <a:latin typeface="Raleway" panose="020B0503030101060003" pitchFamily="34" charset="0"/>
          </a:endParaRPr>
        </a:p>
      </dgm:t>
    </dgm:pt>
    <dgm:pt modelId="{5D1F307A-4FC4-4DCC-AFB5-6B7AAE741726}">
      <dgm:prSet phldrT="[Text]" custT="1"/>
      <dgm:spPr/>
      <dgm:t>
        <a:bodyPr/>
        <a:lstStyle/>
        <a:p>
          <a:r>
            <a:rPr lang="en-US" sz="1800" b="1" dirty="0" smtClean="0">
              <a:latin typeface="Raleway" panose="020B0503030101060003" pitchFamily="34" charset="0"/>
            </a:rPr>
            <a:t>Prefectural </a:t>
          </a:r>
        </a:p>
        <a:p>
          <a:r>
            <a:rPr lang="en-US" sz="1800" b="1" dirty="0" smtClean="0">
              <a:latin typeface="Raleway" panose="020B0503030101060003" pitchFamily="34" charset="0"/>
            </a:rPr>
            <a:t>Advisors</a:t>
          </a:r>
          <a:endParaRPr lang="en-US" sz="1800" b="1" dirty="0">
            <a:latin typeface="Raleway" panose="020B0503030101060003" pitchFamily="34" charset="0"/>
          </a:endParaRPr>
        </a:p>
      </dgm:t>
    </dgm:pt>
    <dgm:pt modelId="{53062DE9-2511-493E-8F1E-97B239729FBD}" type="parTrans" cxnId="{AE5D5F33-63F2-4020-AAFB-5ECB62954E73}">
      <dgm:prSet/>
      <dgm:spPr/>
      <dgm:t>
        <a:bodyPr/>
        <a:lstStyle/>
        <a:p>
          <a:endParaRPr lang="en-US" sz="1100">
            <a:latin typeface="Raleway" panose="020B0503030101060003" pitchFamily="34" charset="0"/>
          </a:endParaRPr>
        </a:p>
      </dgm:t>
    </dgm:pt>
    <dgm:pt modelId="{706FA712-BEEE-4EFB-B0FB-97A8B8981CE3}" type="sibTrans" cxnId="{AE5D5F33-63F2-4020-AAFB-5ECB62954E73}">
      <dgm:prSet/>
      <dgm:spPr/>
      <dgm:t>
        <a:bodyPr/>
        <a:lstStyle/>
        <a:p>
          <a:endParaRPr lang="en-US" sz="1100">
            <a:latin typeface="Raleway" panose="020B0503030101060003" pitchFamily="34" charset="0"/>
          </a:endParaRPr>
        </a:p>
      </dgm:t>
    </dgm:pt>
    <dgm:pt modelId="{8665021A-FE53-41D6-B23C-A1B2091DEAEB}">
      <dgm:prSet phldrT="[Text]" custT="1"/>
      <dgm:spPr/>
      <dgm:t>
        <a:bodyPr/>
        <a:lstStyle/>
        <a:p>
          <a:r>
            <a:rPr lang="en-US" sz="2200" b="1" dirty="0" smtClean="0">
              <a:solidFill>
                <a:srgbClr val="000000"/>
              </a:solidFill>
              <a:latin typeface="Raleway" panose="020B0503030101060003" pitchFamily="34" charset="0"/>
            </a:rPr>
            <a:t>CLAIR</a:t>
          </a:r>
          <a:endParaRPr lang="en-US" sz="2200" b="1" dirty="0">
            <a:solidFill>
              <a:srgbClr val="000000"/>
            </a:solidFill>
            <a:latin typeface="Raleway" panose="020B0503030101060003" pitchFamily="34" charset="0"/>
          </a:endParaRPr>
        </a:p>
      </dgm:t>
    </dgm:pt>
    <dgm:pt modelId="{8D58AA48-D92C-4C06-AB33-AAEEC5823770}" type="parTrans" cxnId="{D2785123-057F-4B30-897D-80224AEBFBDD}">
      <dgm:prSet/>
      <dgm:spPr/>
      <dgm:t>
        <a:bodyPr/>
        <a:lstStyle/>
        <a:p>
          <a:endParaRPr lang="en-US" sz="1600"/>
        </a:p>
      </dgm:t>
    </dgm:pt>
    <dgm:pt modelId="{FC5ACB67-AD1D-479F-89DE-B30E8F0F4203}" type="sibTrans" cxnId="{D2785123-057F-4B30-897D-80224AEBFBDD}">
      <dgm:prSet/>
      <dgm:spPr/>
      <dgm:t>
        <a:bodyPr/>
        <a:lstStyle/>
        <a:p>
          <a:endParaRPr lang="en-US" sz="1600"/>
        </a:p>
      </dgm:t>
    </dgm:pt>
    <dgm:pt modelId="{AADB00AE-2B0C-4544-ADF2-7505D30FE286}" type="pres">
      <dgm:prSet presAssocID="{FB680873-68F2-4A39-A24B-A7D666BC4F5D}" presName="Name0" presStyleCnt="0">
        <dgm:presLayoutVars>
          <dgm:dir/>
          <dgm:animOne val="branch"/>
          <dgm:animLvl val="lvl"/>
        </dgm:presLayoutVars>
      </dgm:prSet>
      <dgm:spPr/>
      <dgm:t>
        <a:bodyPr/>
        <a:lstStyle/>
        <a:p>
          <a:endParaRPr lang="en-US"/>
        </a:p>
      </dgm:t>
    </dgm:pt>
    <dgm:pt modelId="{13B4BEA6-EC04-460A-B33C-C8F145C2B3F2}" type="pres">
      <dgm:prSet presAssocID="{812F41D0-1F2B-41EC-8812-E4B31A111D17}" presName="chaos" presStyleCnt="0"/>
      <dgm:spPr/>
    </dgm:pt>
    <dgm:pt modelId="{F01F96F5-0C20-4605-95D4-04B0FCC3D7BE}" type="pres">
      <dgm:prSet presAssocID="{812F41D0-1F2B-41EC-8812-E4B31A111D17}" presName="parTx1" presStyleLbl="revTx" presStyleIdx="0" presStyleCnt="3"/>
      <dgm:spPr/>
      <dgm:t>
        <a:bodyPr/>
        <a:lstStyle/>
        <a:p>
          <a:endParaRPr lang="en-US"/>
        </a:p>
      </dgm:t>
    </dgm:pt>
    <dgm:pt modelId="{DB3449A3-BCF2-46EE-842B-2EAEF2835B46}" type="pres">
      <dgm:prSet presAssocID="{812F41D0-1F2B-41EC-8812-E4B31A111D17}" presName="c1" presStyleLbl="node1" presStyleIdx="0" presStyleCnt="19"/>
      <dgm:spPr/>
    </dgm:pt>
    <dgm:pt modelId="{02809254-411D-4C78-8334-2D75C2E45F13}" type="pres">
      <dgm:prSet presAssocID="{812F41D0-1F2B-41EC-8812-E4B31A111D17}" presName="c2" presStyleLbl="node1" presStyleIdx="1" presStyleCnt="19"/>
      <dgm:spPr/>
    </dgm:pt>
    <dgm:pt modelId="{9E92776D-894C-4B9B-99F7-B253C0E277F1}" type="pres">
      <dgm:prSet presAssocID="{812F41D0-1F2B-41EC-8812-E4B31A111D17}" presName="c3" presStyleLbl="node1" presStyleIdx="2" presStyleCnt="19"/>
      <dgm:spPr/>
    </dgm:pt>
    <dgm:pt modelId="{B5A41A6E-969C-4398-8153-C60F3EECBE77}" type="pres">
      <dgm:prSet presAssocID="{812F41D0-1F2B-41EC-8812-E4B31A111D17}" presName="c4" presStyleLbl="node1" presStyleIdx="3" presStyleCnt="19"/>
      <dgm:spPr/>
    </dgm:pt>
    <dgm:pt modelId="{6BA14172-4D48-4EDC-8388-39325793C478}" type="pres">
      <dgm:prSet presAssocID="{812F41D0-1F2B-41EC-8812-E4B31A111D17}" presName="c5" presStyleLbl="node1" presStyleIdx="4" presStyleCnt="19"/>
      <dgm:spPr/>
    </dgm:pt>
    <dgm:pt modelId="{9CE71067-5235-4EE2-A304-238784E37229}" type="pres">
      <dgm:prSet presAssocID="{812F41D0-1F2B-41EC-8812-E4B31A111D17}" presName="c6" presStyleLbl="node1" presStyleIdx="5" presStyleCnt="19"/>
      <dgm:spPr/>
    </dgm:pt>
    <dgm:pt modelId="{E2919D49-CA03-4A68-9F35-68F315F72571}" type="pres">
      <dgm:prSet presAssocID="{812F41D0-1F2B-41EC-8812-E4B31A111D17}" presName="c7" presStyleLbl="node1" presStyleIdx="6" presStyleCnt="19"/>
      <dgm:spPr/>
    </dgm:pt>
    <dgm:pt modelId="{B0C06A99-0688-49C6-A15C-A5F6485F44F7}" type="pres">
      <dgm:prSet presAssocID="{812F41D0-1F2B-41EC-8812-E4B31A111D17}" presName="c8" presStyleLbl="node1" presStyleIdx="7" presStyleCnt="19"/>
      <dgm:spPr/>
    </dgm:pt>
    <dgm:pt modelId="{A8AAD9C5-C539-4F05-83EB-D92D7C3D1564}" type="pres">
      <dgm:prSet presAssocID="{812F41D0-1F2B-41EC-8812-E4B31A111D17}" presName="c9" presStyleLbl="node1" presStyleIdx="8" presStyleCnt="19"/>
      <dgm:spPr/>
    </dgm:pt>
    <dgm:pt modelId="{E3FEB903-2B61-4775-997A-B731FAB28AE1}" type="pres">
      <dgm:prSet presAssocID="{812F41D0-1F2B-41EC-8812-E4B31A111D17}" presName="c10" presStyleLbl="node1" presStyleIdx="9" presStyleCnt="19"/>
      <dgm:spPr/>
    </dgm:pt>
    <dgm:pt modelId="{06A35618-068A-4B7C-8C9E-CFF9FAA03E7D}" type="pres">
      <dgm:prSet presAssocID="{812F41D0-1F2B-41EC-8812-E4B31A111D17}" presName="c11" presStyleLbl="node1" presStyleIdx="10" presStyleCnt="19"/>
      <dgm:spPr/>
    </dgm:pt>
    <dgm:pt modelId="{0D4E0B7C-25BD-4222-B67C-29B39035FE51}" type="pres">
      <dgm:prSet presAssocID="{812F41D0-1F2B-41EC-8812-E4B31A111D17}" presName="c12" presStyleLbl="node1" presStyleIdx="11" presStyleCnt="19"/>
      <dgm:spPr/>
    </dgm:pt>
    <dgm:pt modelId="{DEF229E1-B2BC-4500-8B95-CC5C620A7368}" type="pres">
      <dgm:prSet presAssocID="{812F41D0-1F2B-41EC-8812-E4B31A111D17}" presName="c13" presStyleLbl="node1" presStyleIdx="12" presStyleCnt="19"/>
      <dgm:spPr/>
    </dgm:pt>
    <dgm:pt modelId="{94BAEFAF-96F7-49B1-ADA8-3192DF69813F}" type="pres">
      <dgm:prSet presAssocID="{812F41D0-1F2B-41EC-8812-E4B31A111D17}" presName="c14" presStyleLbl="node1" presStyleIdx="13" presStyleCnt="19"/>
      <dgm:spPr/>
    </dgm:pt>
    <dgm:pt modelId="{7E29ED4A-D863-454F-9078-3C23955625D4}" type="pres">
      <dgm:prSet presAssocID="{812F41D0-1F2B-41EC-8812-E4B31A111D17}" presName="c15" presStyleLbl="node1" presStyleIdx="14" presStyleCnt="19"/>
      <dgm:spPr/>
    </dgm:pt>
    <dgm:pt modelId="{D6A59E37-F426-4907-897F-15D6823DADD0}" type="pres">
      <dgm:prSet presAssocID="{812F41D0-1F2B-41EC-8812-E4B31A111D17}" presName="c16" presStyleLbl="node1" presStyleIdx="15" presStyleCnt="19"/>
      <dgm:spPr/>
    </dgm:pt>
    <dgm:pt modelId="{2A9DAF02-5359-4E06-A563-FB03AB7C3F2C}" type="pres">
      <dgm:prSet presAssocID="{812F41D0-1F2B-41EC-8812-E4B31A111D17}" presName="c17" presStyleLbl="node1" presStyleIdx="16" presStyleCnt="19"/>
      <dgm:spPr/>
    </dgm:pt>
    <dgm:pt modelId="{FF90EB6A-5E23-4EDC-8E1F-280F5680BB45}" type="pres">
      <dgm:prSet presAssocID="{812F41D0-1F2B-41EC-8812-E4B31A111D17}" presName="c18" presStyleLbl="node1" presStyleIdx="17" presStyleCnt="19"/>
      <dgm:spPr/>
    </dgm:pt>
    <dgm:pt modelId="{183874F3-9589-41A0-9BEE-254D04D84FB9}" type="pres">
      <dgm:prSet presAssocID="{28471656-CAE5-44C8-ACEF-DEE78CB5263B}" presName="chevronComposite1" presStyleCnt="0"/>
      <dgm:spPr/>
    </dgm:pt>
    <dgm:pt modelId="{61E63BD6-A0E0-4310-95D1-7A06DFB3910E}" type="pres">
      <dgm:prSet presAssocID="{28471656-CAE5-44C8-ACEF-DEE78CB5263B}" presName="chevron1" presStyleLbl="sibTrans2D1" presStyleIdx="0" presStyleCnt="3"/>
      <dgm:spPr/>
    </dgm:pt>
    <dgm:pt modelId="{E293C185-F616-4AB2-A2E1-4D226CAA56A2}" type="pres">
      <dgm:prSet presAssocID="{28471656-CAE5-44C8-ACEF-DEE78CB5263B}" presName="spChevron1" presStyleCnt="0"/>
      <dgm:spPr/>
    </dgm:pt>
    <dgm:pt modelId="{2EFA1881-A302-425B-9899-5D10759D6177}" type="pres">
      <dgm:prSet presAssocID="{C3A66748-DA39-4C81-915F-F3CB354F4EFF}" presName="middle" presStyleCnt="0"/>
      <dgm:spPr/>
    </dgm:pt>
    <dgm:pt modelId="{52308B97-8A27-4C80-9455-E5D3ED88F572}" type="pres">
      <dgm:prSet presAssocID="{C3A66748-DA39-4C81-915F-F3CB354F4EFF}" presName="parTxMid" presStyleLbl="revTx" presStyleIdx="1" presStyleCnt="3" custScaleX="112899"/>
      <dgm:spPr/>
      <dgm:t>
        <a:bodyPr/>
        <a:lstStyle/>
        <a:p>
          <a:endParaRPr lang="en-US"/>
        </a:p>
      </dgm:t>
    </dgm:pt>
    <dgm:pt modelId="{31765E2A-FE11-4B4B-B24F-93C5579BDF5B}" type="pres">
      <dgm:prSet presAssocID="{C3A66748-DA39-4C81-915F-F3CB354F4EFF}" presName="spMid" presStyleCnt="0"/>
      <dgm:spPr/>
    </dgm:pt>
    <dgm:pt modelId="{83905782-08C9-437F-A8C4-C808A8755D20}" type="pres">
      <dgm:prSet presAssocID="{409D53DB-34C2-4C65-88B2-F22B4BFF72E6}" presName="chevronComposite1" presStyleCnt="0"/>
      <dgm:spPr/>
    </dgm:pt>
    <dgm:pt modelId="{BA3862DA-ABAE-44ED-A284-F3EBD83F45C3}" type="pres">
      <dgm:prSet presAssocID="{409D53DB-34C2-4C65-88B2-F22B4BFF72E6}" presName="chevron1" presStyleLbl="sibTrans2D1" presStyleIdx="1" presStyleCnt="3"/>
      <dgm:spPr/>
    </dgm:pt>
    <dgm:pt modelId="{874634BD-03AA-4BF8-985B-EBA45AD876DD}" type="pres">
      <dgm:prSet presAssocID="{409D53DB-34C2-4C65-88B2-F22B4BFF72E6}" presName="spChevron1" presStyleCnt="0"/>
      <dgm:spPr/>
    </dgm:pt>
    <dgm:pt modelId="{E82A9E49-5B8E-440E-91CD-649C1CE6C45B}" type="pres">
      <dgm:prSet presAssocID="{5D1F307A-4FC4-4DCC-AFB5-6B7AAE741726}" presName="middle" presStyleCnt="0"/>
      <dgm:spPr/>
    </dgm:pt>
    <dgm:pt modelId="{3D35DC18-2DFA-4FEB-AEF2-324B2AB5450C}" type="pres">
      <dgm:prSet presAssocID="{5D1F307A-4FC4-4DCC-AFB5-6B7AAE741726}" presName="parTxMid" presStyleLbl="revTx" presStyleIdx="2" presStyleCnt="3"/>
      <dgm:spPr/>
      <dgm:t>
        <a:bodyPr/>
        <a:lstStyle/>
        <a:p>
          <a:endParaRPr lang="en-US"/>
        </a:p>
      </dgm:t>
    </dgm:pt>
    <dgm:pt modelId="{BFDE9551-68A5-470A-B931-4EFA225F4343}" type="pres">
      <dgm:prSet presAssocID="{5D1F307A-4FC4-4DCC-AFB5-6B7AAE741726}" presName="spMid" presStyleCnt="0"/>
      <dgm:spPr/>
    </dgm:pt>
    <dgm:pt modelId="{99511A71-3B31-469F-98AB-61C0886E84C5}" type="pres">
      <dgm:prSet presAssocID="{706FA712-BEEE-4EFB-B0FB-97A8B8981CE3}" presName="chevronComposite1" presStyleCnt="0"/>
      <dgm:spPr/>
    </dgm:pt>
    <dgm:pt modelId="{4AB9AC06-EAD1-4747-992F-821982AE2654}" type="pres">
      <dgm:prSet presAssocID="{706FA712-BEEE-4EFB-B0FB-97A8B8981CE3}" presName="chevron1" presStyleLbl="sibTrans2D1" presStyleIdx="2" presStyleCnt="3"/>
      <dgm:spPr/>
    </dgm:pt>
    <dgm:pt modelId="{38C21D9D-A554-41DD-B1E0-2B25B5A9128F}" type="pres">
      <dgm:prSet presAssocID="{706FA712-BEEE-4EFB-B0FB-97A8B8981CE3}" presName="spChevron1" presStyleCnt="0"/>
      <dgm:spPr/>
    </dgm:pt>
    <dgm:pt modelId="{4277AB0B-8357-4606-BA8A-7B3B61F5FAEF}" type="pres">
      <dgm:prSet presAssocID="{8665021A-FE53-41D6-B23C-A1B2091DEAEB}" presName="last" presStyleCnt="0"/>
      <dgm:spPr/>
    </dgm:pt>
    <dgm:pt modelId="{F89C69A5-133B-41AE-B08F-37A342084240}" type="pres">
      <dgm:prSet presAssocID="{8665021A-FE53-41D6-B23C-A1B2091DEAEB}" presName="circleTx" presStyleLbl="node1" presStyleIdx="18" presStyleCnt="19"/>
      <dgm:spPr/>
      <dgm:t>
        <a:bodyPr/>
        <a:lstStyle/>
        <a:p>
          <a:endParaRPr lang="en-US"/>
        </a:p>
      </dgm:t>
    </dgm:pt>
    <dgm:pt modelId="{D07B7588-EDF9-42A5-8FA1-8DEFFBBCF1AB}" type="pres">
      <dgm:prSet presAssocID="{8665021A-FE53-41D6-B23C-A1B2091DEAEB}" presName="spN" presStyleCnt="0"/>
      <dgm:spPr/>
    </dgm:pt>
  </dgm:ptLst>
  <dgm:cxnLst>
    <dgm:cxn modelId="{D2785123-057F-4B30-897D-80224AEBFBDD}" srcId="{FB680873-68F2-4A39-A24B-A7D666BC4F5D}" destId="{8665021A-FE53-41D6-B23C-A1B2091DEAEB}" srcOrd="3" destOrd="0" parTransId="{8D58AA48-D92C-4C06-AB33-AAEEC5823770}" sibTransId="{FC5ACB67-AD1D-479F-89DE-B30E8F0F4203}"/>
    <dgm:cxn modelId="{AE5D5F33-63F2-4020-AAFB-5ECB62954E73}" srcId="{FB680873-68F2-4A39-A24B-A7D666BC4F5D}" destId="{5D1F307A-4FC4-4DCC-AFB5-6B7AAE741726}" srcOrd="2" destOrd="0" parTransId="{53062DE9-2511-493E-8F1E-97B239729FBD}" sibTransId="{706FA712-BEEE-4EFB-B0FB-97A8B8981CE3}"/>
    <dgm:cxn modelId="{EF7DD659-0717-438E-985F-3BA7C954CF34}" srcId="{FB680873-68F2-4A39-A24B-A7D666BC4F5D}" destId="{812F41D0-1F2B-41EC-8812-E4B31A111D17}" srcOrd="0" destOrd="0" parTransId="{93459CD5-D8B7-4A23-B42A-6A7B964485DD}" sibTransId="{28471656-CAE5-44C8-ACEF-DEE78CB5263B}"/>
    <dgm:cxn modelId="{20A2160D-B123-4EFD-B628-041F90EEBA60}" type="presOf" srcId="{812F41D0-1F2B-41EC-8812-E4B31A111D17}" destId="{F01F96F5-0C20-4605-95D4-04B0FCC3D7BE}" srcOrd="0" destOrd="0" presId="urn:microsoft.com/office/officeart/2009/3/layout/RandomtoResultProcess"/>
    <dgm:cxn modelId="{D53C82F0-7424-4674-AF95-3EB28A55C77E}" srcId="{FB680873-68F2-4A39-A24B-A7D666BC4F5D}" destId="{C3A66748-DA39-4C81-915F-F3CB354F4EFF}" srcOrd="1" destOrd="0" parTransId="{51A19338-8F36-41F0-856C-3075008FCA3D}" sibTransId="{409D53DB-34C2-4C65-88B2-F22B4BFF72E6}"/>
    <dgm:cxn modelId="{C8CBFD2D-19B5-4859-AA34-23E092338F4F}" type="presOf" srcId="{C3A66748-DA39-4C81-915F-F3CB354F4EFF}" destId="{52308B97-8A27-4C80-9455-E5D3ED88F572}" srcOrd="0" destOrd="0" presId="urn:microsoft.com/office/officeart/2009/3/layout/RandomtoResultProcess"/>
    <dgm:cxn modelId="{79D78F19-6BD8-4DFB-981B-757A599121CE}" type="presOf" srcId="{FB680873-68F2-4A39-A24B-A7D666BC4F5D}" destId="{AADB00AE-2B0C-4544-ADF2-7505D30FE286}" srcOrd="0" destOrd="0" presId="urn:microsoft.com/office/officeart/2009/3/layout/RandomtoResultProcess"/>
    <dgm:cxn modelId="{4B82385A-FF20-4886-9266-1D1C8689B2AD}" type="presOf" srcId="{8665021A-FE53-41D6-B23C-A1B2091DEAEB}" destId="{F89C69A5-133B-41AE-B08F-37A342084240}" srcOrd="0" destOrd="0" presId="urn:microsoft.com/office/officeart/2009/3/layout/RandomtoResultProcess"/>
    <dgm:cxn modelId="{AC541670-1F7D-4478-948F-E15A7A69D34A}" type="presOf" srcId="{5D1F307A-4FC4-4DCC-AFB5-6B7AAE741726}" destId="{3D35DC18-2DFA-4FEB-AEF2-324B2AB5450C}" srcOrd="0" destOrd="0" presId="urn:microsoft.com/office/officeart/2009/3/layout/RandomtoResultProcess"/>
    <dgm:cxn modelId="{1703A3B0-84AD-4467-A762-574F37C6C363}" type="presParOf" srcId="{AADB00AE-2B0C-4544-ADF2-7505D30FE286}" destId="{13B4BEA6-EC04-460A-B33C-C8F145C2B3F2}" srcOrd="0" destOrd="0" presId="urn:microsoft.com/office/officeart/2009/3/layout/RandomtoResultProcess"/>
    <dgm:cxn modelId="{AD99556F-F9A4-43E6-B459-960D0341E808}" type="presParOf" srcId="{13B4BEA6-EC04-460A-B33C-C8F145C2B3F2}" destId="{F01F96F5-0C20-4605-95D4-04B0FCC3D7BE}" srcOrd="0" destOrd="0" presId="urn:microsoft.com/office/officeart/2009/3/layout/RandomtoResultProcess"/>
    <dgm:cxn modelId="{E44D3458-2078-4469-8958-904695850CE3}" type="presParOf" srcId="{13B4BEA6-EC04-460A-B33C-C8F145C2B3F2}" destId="{DB3449A3-BCF2-46EE-842B-2EAEF2835B46}" srcOrd="1" destOrd="0" presId="urn:microsoft.com/office/officeart/2009/3/layout/RandomtoResultProcess"/>
    <dgm:cxn modelId="{2E8AAC2C-602E-47EF-9564-2C31C4101C7E}" type="presParOf" srcId="{13B4BEA6-EC04-460A-B33C-C8F145C2B3F2}" destId="{02809254-411D-4C78-8334-2D75C2E45F13}" srcOrd="2" destOrd="0" presId="urn:microsoft.com/office/officeart/2009/3/layout/RandomtoResultProcess"/>
    <dgm:cxn modelId="{44B70A68-3887-40CF-A7CF-4BC3AC417AAF}" type="presParOf" srcId="{13B4BEA6-EC04-460A-B33C-C8F145C2B3F2}" destId="{9E92776D-894C-4B9B-99F7-B253C0E277F1}" srcOrd="3" destOrd="0" presId="urn:microsoft.com/office/officeart/2009/3/layout/RandomtoResultProcess"/>
    <dgm:cxn modelId="{72B589DA-AFA5-4491-AB9B-533537B7C11B}" type="presParOf" srcId="{13B4BEA6-EC04-460A-B33C-C8F145C2B3F2}" destId="{B5A41A6E-969C-4398-8153-C60F3EECBE77}" srcOrd="4" destOrd="0" presId="urn:microsoft.com/office/officeart/2009/3/layout/RandomtoResultProcess"/>
    <dgm:cxn modelId="{97E72690-2B69-42D9-B917-4818467672DA}" type="presParOf" srcId="{13B4BEA6-EC04-460A-B33C-C8F145C2B3F2}" destId="{6BA14172-4D48-4EDC-8388-39325793C478}" srcOrd="5" destOrd="0" presId="urn:microsoft.com/office/officeart/2009/3/layout/RandomtoResultProcess"/>
    <dgm:cxn modelId="{47604198-6173-46A1-A3D0-1065C3FC1792}" type="presParOf" srcId="{13B4BEA6-EC04-460A-B33C-C8F145C2B3F2}" destId="{9CE71067-5235-4EE2-A304-238784E37229}" srcOrd="6" destOrd="0" presId="urn:microsoft.com/office/officeart/2009/3/layout/RandomtoResultProcess"/>
    <dgm:cxn modelId="{6171BEAA-0D19-4BB2-A672-B3B28DA39BC3}" type="presParOf" srcId="{13B4BEA6-EC04-460A-B33C-C8F145C2B3F2}" destId="{E2919D49-CA03-4A68-9F35-68F315F72571}" srcOrd="7" destOrd="0" presId="urn:microsoft.com/office/officeart/2009/3/layout/RandomtoResultProcess"/>
    <dgm:cxn modelId="{753261A5-01D1-4519-AAD5-6DFCA2CF696F}" type="presParOf" srcId="{13B4BEA6-EC04-460A-B33C-C8F145C2B3F2}" destId="{B0C06A99-0688-49C6-A15C-A5F6485F44F7}" srcOrd="8" destOrd="0" presId="urn:microsoft.com/office/officeart/2009/3/layout/RandomtoResultProcess"/>
    <dgm:cxn modelId="{382D3B87-C4B5-4DD2-AEF4-5026F89A7806}" type="presParOf" srcId="{13B4BEA6-EC04-460A-B33C-C8F145C2B3F2}" destId="{A8AAD9C5-C539-4F05-83EB-D92D7C3D1564}" srcOrd="9" destOrd="0" presId="urn:microsoft.com/office/officeart/2009/3/layout/RandomtoResultProcess"/>
    <dgm:cxn modelId="{4E71C558-0770-440E-B1E9-04DD59880D52}" type="presParOf" srcId="{13B4BEA6-EC04-460A-B33C-C8F145C2B3F2}" destId="{E3FEB903-2B61-4775-997A-B731FAB28AE1}" srcOrd="10" destOrd="0" presId="urn:microsoft.com/office/officeart/2009/3/layout/RandomtoResultProcess"/>
    <dgm:cxn modelId="{73083E7F-2644-43BA-B778-37D710C38329}" type="presParOf" srcId="{13B4BEA6-EC04-460A-B33C-C8F145C2B3F2}" destId="{06A35618-068A-4B7C-8C9E-CFF9FAA03E7D}" srcOrd="11" destOrd="0" presId="urn:microsoft.com/office/officeart/2009/3/layout/RandomtoResultProcess"/>
    <dgm:cxn modelId="{80BFC034-46C8-4082-97BD-012356CC85CD}" type="presParOf" srcId="{13B4BEA6-EC04-460A-B33C-C8F145C2B3F2}" destId="{0D4E0B7C-25BD-4222-B67C-29B39035FE51}" srcOrd="12" destOrd="0" presId="urn:microsoft.com/office/officeart/2009/3/layout/RandomtoResultProcess"/>
    <dgm:cxn modelId="{F4D87843-44C0-4481-90C1-58E8BFE35BB1}" type="presParOf" srcId="{13B4BEA6-EC04-460A-B33C-C8F145C2B3F2}" destId="{DEF229E1-B2BC-4500-8B95-CC5C620A7368}" srcOrd="13" destOrd="0" presId="urn:microsoft.com/office/officeart/2009/3/layout/RandomtoResultProcess"/>
    <dgm:cxn modelId="{79A8DC62-E7CC-48E3-B9C9-DA3B0314E08C}" type="presParOf" srcId="{13B4BEA6-EC04-460A-B33C-C8F145C2B3F2}" destId="{94BAEFAF-96F7-49B1-ADA8-3192DF69813F}" srcOrd="14" destOrd="0" presId="urn:microsoft.com/office/officeart/2009/3/layout/RandomtoResultProcess"/>
    <dgm:cxn modelId="{87BB38C2-4983-419A-A060-0D43DC2B122D}" type="presParOf" srcId="{13B4BEA6-EC04-460A-B33C-C8F145C2B3F2}" destId="{7E29ED4A-D863-454F-9078-3C23955625D4}" srcOrd="15" destOrd="0" presId="urn:microsoft.com/office/officeart/2009/3/layout/RandomtoResultProcess"/>
    <dgm:cxn modelId="{7A55CAEF-24DE-438F-A28A-0F2443C33157}" type="presParOf" srcId="{13B4BEA6-EC04-460A-B33C-C8F145C2B3F2}" destId="{D6A59E37-F426-4907-897F-15D6823DADD0}" srcOrd="16" destOrd="0" presId="urn:microsoft.com/office/officeart/2009/3/layout/RandomtoResultProcess"/>
    <dgm:cxn modelId="{17DF8655-2BE5-4882-82B7-F2C507CE286A}" type="presParOf" srcId="{13B4BEA6-EC04-460A-B33C-C8F145C2B3F2}" destId="{2A9DAF02-5359-4E06-A563-FB03AB7C3F2C}" srcOrd="17" destOrd="0" presId="urn:microsoft.com/office/officeart/2009/3/layout/RandomtoResultProcess"/>
    <dgm:cxn modelId="{2FC3D87B-8236-435F-8D5B-CAC723B50475}" type="presParOf" srcId="{13B4BEA6-EC04-460A-B33C-C8F145C2B3F2}" destId="{FF90EB6A-5E23-4EDC-8E1F-280F5680BB45}" srcOrd="18" destOrd="0" presId="urn:microsoft.com/office/officeart/2009/3/layout/RandomtoResultProcess"/>
    <dgm:cxn modelId="{0373644A-38C9-4BA3-BC12-6A9BC5F092E9}" type="presParOf" srcId="{AADB00AE-2B0C-4544-ADF2-7505D30FE286}" destId="{183874F3-9589-41A0-9BEE-254D04D84FB9}" srcOrd="1" destOrd="0" presId="urn:microsoft.com/office/officeart/2009/3/layout/RandomtoResultProcess"/>
    <dgm:cxn modelId="{94F44A1B-8783-438F-83B3-A170A1D3A073}" type="presParOf" srcId="{183874F3-9589-41A0-9BEE-254D04D84FB9}" destId="{61E63BD6-A0E0-4310-95D1-7A06DFB3910E}" srcOrd="0" destOrd="0" presId="urn:microsoft.com/office/officeart/2009/3/layout/RandomtoResultProcess"/>
    <dgm:cxn modelId="{F3FA6AA7-2611-41F1-A73A-8084081B587F}" type="presParOf" srcId="{183874F3-9589-41A0-9BEE-254D04D84FB9}" destId="{E293C185-F616-4AB2-A2E1-4D226CAA56A2}" srcOrd="1" destOrd="0" presId="urn:microsoft.com/office/officeart/2009/3/layout/RandomtoResultProcess"/>
    <dgm:cxn modelId="{050A1A31-1223-4768-961C-E9C4C6CE7230}" type="presParOf" srcId="{AADB00AE-2B0C-4544-ADF2-7505D30FE286}" destId="{2EFA1881-A302-425B-9899-5D10759D6177}" srcOrd="2" destOrd="0" presId="urn:microsoft.com/office/officeart/2009/3/layout/RandomtoResultProcess"/>
    <dgm:cxn modelId="{A280E389-03F3-4BC4-B1D5-0725E1A2DCDD}" type="presParOf" srcId="{2EFA1881-A302-425B-9899-5D10759D6177}" destId="{52308B97-8A27-4C80-9455-E5D3ED88F572}" srcOrd="0" destOrd="0" presId="urn:microsoft.com/office/officeart/2009/3/layout/RandomtoResultProcess"/>
    <dgm:cxn modelId="{2FD687E4-3C22-4F4A-A6F2-E09D65B8F3BB}" type="presParOf" srcId="{2EFA1881-A302-425B-9899-5D10759D6177}" destId="{31765E2A-FE11-4B4B-B24F-93C5579BDF5B}" srcOrd="1" destOrd="0" presId="urn:microsoft.com/office/officeart/2009/3/layout/RandomtoResultProcess"/>
    <dgm:cxn modelId="{399B076F-95E5-468E-B9C8-FAFD5D3082F6}" type="presParOf" srcId="{AADB00AE-2B0C-4544-ADF2-7505D30FE286}" destId="{83905782-08C9-437F-A8C4-C808A8755D20}" srcOrd="3" destOrd="0" presId="urn:microsoft.com/office/officeart/2009/3/layout/RandomtoResultProcess"/>
    <dgm:cxn modelId="{B68471BE-70E4-41A4-9931-F8EEF3C60C44}" type="presParOf" srcId="{83905782-08C9-437F-A8C4-C808A8755D20}" destId="{BA3862DA-ABAE-44ED-A284-F3EBD83F45C3}" srcOrd="0" destOrd="0" presId="urn:microsoft.com/office/officeart/2009/3/layout/RandomtoResultProcess"/>
    <dgm:cxn modelId="{4094E03C-8FB6-4308-82B7-A3533C23E45C}" type="presParOf" srcId="{83905782-08C9-437F-A8C4-C808A8755D20}" destId="{874634BD-03AA-4BF8-985B-EBA45AD876DD}" srcOrd="1" destOrd="0" presId="urn:microsoft.com/office/officeart/2009/3/layout/RandomtoResultProcess"/>
    <dgm:cxn modelId="{19081521-E6DA-4188-B2B1-FCE6E72321A0}" type="presParOf" srcId="{AADB00AE-2B0C-4544-ADF2-7505D30FE286}" destId="{E82A9E49-5B8E-440E-91CD-649C1CE6C45B}" srcOrd="4" destOrd="0" presId="urn:microsoft.com/office/officeart/2009/3/layout/RandomtoResultProcess"/>
    <dgm:cxn modelId="{A1C0F8A4-AD22-4EE3-AFA3-FA684FD393B4}" type="presParOf" srcId="{E82A9E49-5B8E-440E-91CD-649C1CE6C45B}" destId="{3D35DC18-2DFA-4FEB-AEF2-324B2AB5450C}" srcOrd="0" destOrd="0" presId="urn:microsoft.com/office/officeart/2009/3/layout/RandomtoResultProcess"/>
    <dgm:cxn modelId="{0352BF32-CC9E-473D-BA21-5289C691C4EF}" type="presParOf" srcId="{E82A9E49-5B8E-440E-91CD-649C1CE6C45B}" destId="{BFDE9551-68A5-470A-B931-4EFA225F4343}" srcOrd="1" destOrd="0" presId="urn:microsoft.com/office/officeart/2009/3/layout/RandomtoResultProcess"/>
    <dgm:cxn modelId="{8E133E7D-393E-4B2F-A3D6-43C99D922A1E}" type="presParOf" srcId="{AADB00AE-2B0C-4544-ADF2-7505D30FE286}" destId="{99511A71-3B31-469F-98AB-61C0886E84C5}" srcOrd="5" destOrd="0" presId="urn:microsoft.com/office/officeart/2009/3/layout/RandomtoResultProcess"/>
    <dgm:cxn modelId="{FAF7EA45-9636-4620-B9E0-2F9F3C29A5E4}" type="presParOf" srcId="{99511A71-3B31-469F-98AB-61C0886E84C5}" destId="{4AB9AC06-EAD1-4747-992F-821982AE2654}" srcOrd="0" destOrd="0" presId="urn:microsoft.com/office/officeart/2009/3/layout/RandomtoResultProcess"/>
    <dgm:cxn modelId="{85E64C08-54F0-48FB-9040-7865C4C4ED31}" type="presParOf" srcId="{99511A71-3B31-469F-98AB-61C0886E84C5}" destId="{38C21D9D-A554-41DD-B1E0-2B25B5A9128F}" srcOrd="1" destOrd="0" presId="urn:microsoft.com/office/officeart/2009/3/layout/RandomtoResultProcess"/>
    <dgm:cxn modelId="{92F3A287-F08E-4B7F-84F8-E2CA885851D4}" type="presParOf" srcId="{AADB00AE-2B0C-4544-ADF2-7505D30FE286}" destId="{4277AB0B-8357-4606-BA8A-7B3B61F5FAEF}" srcOrd="6" destOrd="0" presId="urn:microsoft.com/office/officeart/2009/3/layout/RandomtoResultProcess"/>
    <dgm:cxn modelId="{196CD2ED-E86F-41CA-B312-0C05EFC25959}" type="presParOf" srcId="{4277AB0B-8357-4606-BA8A-7B3B61F5FAEF}" destId="{F89C69A5-133B-41AE-B08F-37A342084240}" srcOrd="0" destOrd="0" presId="urn:microsoft.com/office/officeart/2009/3/layout/RandomtoResultProcess"/>
    <dgm:cxn modelId="{1242E355-07E6-4A15-AEEF-04F36EB5DA93}" type="presParOf" srcId="{4277AB0B-8357-4606-BA8A-7B3B61F5FAEF}" destId="{D07B7588-EDF9-42A5-8FA1-8DEFFBBCF1AB}"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C18D-D02F-4F2F-B33D-4EA5F69BAE06}">
      <dsp:nvSpPr>
        <dsp:cNvPr id="0" name=""/>
        <dsp:cNvSpPr/>
      </dsp:nvSpPr>
      <dsp:spPr>
        <a:xfrm>
          <a:off x="0" y="0"/>
          <a:ext cx="5983936" cy="76010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Raleway" panose="020B0503030101060003" pitchFamily="34" charset="0"/>
            </a:rPr>
            <a:t>HONEYMOON STAGE</a:t>
          </a:r>
          <a:endParaRPr lang="en-US" sz="1800" b="1" kern="1200" dirty="0">
            <a:latin typeface="Raleway" panose="020B0503030101060003" pitchFamily="34" charset="0"/>
          </a:endParaRPr>
        </a:p>
      </dsp:txBody>
      <dsp:txXfrm>
        <a:off x="22263" y="22263"/>
        <a:ext cx="5099496" cy="715577"/>
      </dsp:txXfrm>
    </dsp:sp>
    <dsp:sp modelId="{B52D521E-C08F-47FC-B414-7E9E7304F030}">
      <dsp:nvSpPr>
        <dsp:cNvPr id="0" name=""/>
        <dsp:cNvSpPr/>
      </dsp:nvSpPr>
      <dsp:spPr>
        <a:xfrm>
          <a:off x="501154" y="898304"/>
          <a:ext cx="5983936" cy="76010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Raleway" panose="020B0503030101060003" pitchFamily="34" charset="0"/>
            </a:rPr>
            <a:t>FATIGUED STAGE</a:t>
          </a:r>
          <a:endParaRPr lang="en-US" sz="1800" b="1" kern="1200" dirty="0">
            <a:latin typeface="Raleway" panose="020B0503030101060003" pitchFamily="34" charset="0"/>
          </a:endParaRPr>
        </a:p>
      </dsp:txBody>
      <dsp:txXfrm>
        <a:off x="523417" y="920567"/>
        <a:ext cx="4944188" cy="715577"/>
      </dsp:txXfrm>
    </dsp:sp>
    <dsp:sp modelId="{EE7F6BB8-ECEE-428F-8B8A-140AD3575A12}">
      <dsp:nvSpPr>
        <dsp:cNvPr id="0" name=""/>
        <dsp:cNvSpPr/>
      </dsp:nvSpPr>
      <dsp:spPr>
        <a:xfrm>
          <a:off x="994829" y="1796608"/>
          <a:ext cx="5983936" cy="7601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Raleway" panose="020B0503030101060003" pitchFamily="34" charset="0"/>
            </a:rPr>
            <a:t>ADJUSTED STAGE</a:t>
          </a:r>
          <a:endParaRPr lang="en-US" sz="1800" b="1" kern="1200" dirty="0">
            <a:latin typeface="Raleway" panose="020B0503030101060003" pitchFamily="34" charset="0"/>
          </a:endParaRPr>
        </a:p>
      </dsp:txBody>
      <dsp:txXfrm>
        <a:off x="1017092" y="1818871"/>
        <a:ext cx="4951668" cy="715577"/>
      </dsp:txXfrm>
    </dsp:sp>
    <dsp:sp modelId="{A72D1670-4558-4502-A66D-1467731EB739}">
      <dsp:nvSpPr>
        <dsp:cNvPr id="0" name=""/>
        <dsp:cNvSpPr/>
      </dsp:nvSpPr>
      <dsp:spPr>
        <a:xfrm>
          <a:off x="1495984" y="2694913"/>
          <a:ext cx="5983936" cy="76010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lvl="0" algn="l" defTabSz="800100">
            <a:lnSpc>
              <a:spcPct val="90000"/>
            </a:lnSpc>
            <a:spcBef>
              <a:spcPct val="0"/>
            </a:spcBef>
            <a:spcAft>
              <a:spcPct val="35000"/>
            </a:spcAft>
          </a:pPr>
          <a:r>
            <a:rPr lang="en-US" sz="1800" b="1" kern="1200" dirty="0" smtClean="0">
              <a:latin typeface="Raleway" panose="020B0503030101060003" pitchFamily="34" charset="0"/>
            </a:rPr>
            <a:t>FATIGUED STAGE</a:t>
          </a:r>
          <a:endParaRPr lang="en-US" sz="1800" b="1" kern="1200" dirty="0">
            <a:latin typeface="Raleway" panose="020B0503030101060003" pitchFamily="34" charset="0"/>
          </a:endParaRPr>
        </a:p>
      </dsp:txBody>
      <dsp:txXfrm>
        <a:off x="1518247" y="2717176"/>
        <a:ext cx="4944188" cy="715577"/>
      </dsp:txXfrm>
    </dsp:sp>
    <dsp:sp modelId="{4915D700-028F-4DBF-AF1A-E01C00B39ACF}">
      <dsp:nvSpPr>
        <dsp:cNvPr id="0" name=""/>
        <dsp:cNvSpPr/>
      </dsp:nvSpPr>
      <dsp:spPr>
        <a:xfrm>
          <a:off x="5468061" y="582170"/>
          <a:ext cx="346440" cy="494067"/>
        </a:xfrm>
        <a:prstGeom prst="downArrow">
          <a:avLst>
            <a:gd name="adj1" fmla="val 55000"/>
            <a:gd name="adj2" fmla="val 45000"/>
          </a:avLst>
        </a:prstGeom>
        <a:solidFill>
          <a:schemeClr val="bg1"/>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a:latin typeface="Raleway" panose="020B0503030101060003" pitchFamily="34" charset="0"/>
          </a:endParaRPr>
        </a:p>
      </dsp:txBody>
      <dsp:txXfrm>
        <a:off x="5546010" y="582170"/>
        <a:ext cx="190542" cy="408323"/>
      </dsp:txXfrm>
    </dsp:sp>
    <dsp:sp modelId="{9D2DDF12-7B90-4A48-9A7A-2E301171B834}">
      <dsp:nvSpPr>
        <dsp:cNvPr id="0" name=""/>
        <dsp:cNvSpPr/>
      </dsp:nvSpPr>
      <dsp:spPr>
        <a:xfrm>
          <a:off x="5999097" y="1480474"/>
          <a:ext cx="346440" cy="494067"/>
        </a:xfrm>
        <a:prstGeom prst="downArrow">
          <a:avLst>
            <a:gd name="adj1" fmla="val 55000"/>
            <a:gd name="adj2" fmla="val 45000"/>
          </a:avLst>
        </a:prstGeom>
        <a:solidFill>
          <a:schemeClr val="bg1"/>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a:latin typeface="Raleway" panose="020B0503030101060003" pitchFamily="34" charset="0"/>
          </a:endParaRPr>
        </a:p>
      </dsp:txBody>
      <dsp:txXfrm>
        <a:off x="6077046" y="1480474"/>
        <a:ext cx="190542" cy="408323"/>
      </dsp:txXfrm>
    </dsp:sp>
    <dsp:sp modelId="{1DAE7546-96BB-4E0D-B56D-DE7D4E4069E3}">
      <dsp:nvSpPr>
        <dsp:cNvPr id="0" name=""/>
        <dsp:cNvSpPr/>
      </dsp:nvSpPr>
      <dsp:spPr>
        <a:xfrm>
          <a:off x="6377560" y="2164334"/>
          <a:ext cx="465520" cy="898293"/>
        </a:xfrm>
        <a:prstGeom prst="upDownArrow">
          <a:avLst/>
        </a:prstGeom>
        <a:solidFill>
          <a:schemeClr val="bg1"/>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a:latin typeface="Raleway" panose="020B0503030101060003" pitchFamily="34" charset="0"/>
          </a:endParaRPr>
        </a:p>
      </dsp:txBody>
      <dsp:txXfrm>
        <a:off x="6493940" y="2280714"/>
        <a:ext cx="232760" cy="665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F96F5-0C20-4605-95D4-04B0FCC3D7BE}">
      <dsp:nvSpPr>
        <dsp:cNvPr id="0" name=""/>
        <dsp:cNvSpPr/>
      </dsp:nvSpPr>
      <dsp:spPr>
        <a:xfrm>
          <a:off x="97163" y="1052470"/>
          <a:ext cx="1452213" cy="47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Raleway" panose="020B0503030101060003" pitchFamily="34" charset="0"/>
            </a:rPr>
            <a:t>JET PROGAM</a:t>
          </a:r>
        </a:p>
        <a:p>
          <a:pPr lvl="0" algn="ctr" defTabSz="622300">
            <a:lnSpc>
              <a:spcPct val="90000"/>
            </a:lnSpc>
            <a:spcBef>
              <a:spcPct val="0"/>
            </a:spcBef>
            <a:spcAft>
              <a:spcPct val="35000"/>
            </a:spcAft>
          </a:pPr>
          <a:r>
            <a:rPr lang="en-US" sz="1400" b="1" kern="1200" dirty="0" smtClean="0">
              <a:latin typeface="Raleway" panose="020B0503030101060003" pitchFamily="34" charset="0"/>
            </a:rPr>
            <a:t>PARTICIPANTS</a:t>
          </a:r>
          <a:endParaRPr lang="en-US" sz="1400" b="1" kern="1200" dirty="0">
            <a:latin typeface="Raleway" panose="020B0503030101060003" pitchFamily="34" charset="0"/>
          </a:endParaRPr>
        </a:p>
      </dsp:txBody>
      <dsp:txXfrm>
        <a:off x="97163" y="1052470"/>
        <a:ext cx="1452213" cy="478570"/>
      </dsp:txXfrm>
    </dsp:sp>
    <dsp:sp modelId="{DB3449A3-BCF2-46EE-842B-2EAEF2835B46}">
      <dsp:nvSpPr>
        <dsp:cNvPr id="0" name=""/>
        <dsp:cNvSpPr/>
      </dsp:nvSpPr>
      <dsp:spPr>
        <a:xfrm>
          <a:off x="95512" y="906919"/>
          <a:ext cx="115516" cy="11551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09254-411D-4C78-8334-2D75C2E45F13}">
      <dsp:nvSpPr>
        <dsp:cNvPr id="0" name=""/>
        <dsp:cNvSpPr/>
      </dsp:nvSpPr>
      <dsp:spPr>
        <a:xfrm>
          <a:off x="176374" y="745195"/>
          <a:ext cx="115516" cy="11551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92776D-894C-4B9B-99F7-B253C0E277F1}">
      <dsp:nvSpPr>
        <dsp:cNvPr id="0" name=""/>
        <dsp:cNvSpPr/>
      </dsp:nvSpPr>
      <dsp:spPr>
        <a:xfrm>
          <a:off x="370443" y="777540"/>
          <a:ext cx="181526" cy="18152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41A6E-969C-4398-8153-C60F3EECBE77}">
      <dsp:nvSpPr>
        <dsp:cNvPr id="0" name=""/>
        <dsp:cNvSpPr/>
      </dsp:nvSpPr>
      <dsp:spPr>
        <a:xfrm>
          <a:off x="532167" y="599643"/>
          <a:ext cx="115516" cy="11551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A14172-4D48-4EDC-8388-39325793C478}">
      <dsp:nvSpPr>
        <dsp:cNvPr id="0" name=""/>
        <dsp:cNvSpPr/>
      </dsp:nvSpPr>
      <dsp:spPr>
        <a:xfrm>
          <a:off x="742408" y="534954"/>
          <a:ext cx="115516" cy="11551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E71067-5235-4EE2-A304-238784E37229}">
      <dsp:nvSpPr>
        <dsp:cNvPr id="0" name=""/>
        <dsp:cNvSpPr/>
      </dsp:nvSpPr>
      <dsp:spPr>
        <a:xfrm>
          <a:off x="1001166" y="648161"/>
          <a:ext cx="115516" cy="11551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919D49-CA03-4A68-9F35-68F315F72571}">
      <dsp:nvSpPr>
        <dsp:cNvPr id="0" name=""/>
        <dsp:cNvSpPr/>
      </dsp:nvSpPr>
      <dsp:spPr>
        <a:xfrm>
          <a:off x="1162889" y="729023"/>
          <a:ext cx="181526" cy="18152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06A99-0688-49C6-A15C-A5F6485F44F7}">
      <dsp:nvSpPr>
        <dsp:cNvPr id="0" name=""/>
        <dsp:cNvSpPr/>
      </dsp:nvSpPr>
      <dsp:spPr>
        <a:xfrm>
          <a:off x="1389303" y="906919"/>
          <a:ext cx="115516" cy="11551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AAD9C5-C539-4F05-83EB-D92D7C3D1564}">
      <dsp:nvSpPr>
        <dsp:cNvPr id="0" name=""/>
        <dsp:cNvSpPr/>
      </dsp:nvSpPr>
      <dsp:spPr>
        <a:xfrm>
          <a:off x="1486337" y="1084815"/>
          <a:ext cx="115516" cy="11551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FEB903-2B61-4775-997A-B731FAB28AE1}">
      <dsp:nvSpPr>
        <dsp:cNvPr id="0" name=""/>
        <dsp:cNvSpPr/>
      </dsp:nvSpPr>
      <dsp:spPr>
        <a:xfrm>
          <a:off x="645373" y="745195"/>
          <a:ext cx="297043" cy="297043"/>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35618-068A-4B7C-8C9E-CFF9FAA03E7D}">
      <dsp:nvSpPr>
        <dsp:cNvPr id="0" name=""/>
        <dsp:cNvSpPr/>
      </dsp:nvSpPr>
      <dsp:spPr>
        <a:xfrm>
          <a:off x="14651" y="1359745"/>
          <a:ext cx="115516" cy="11551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4E0B7C-25BD-4222-B67C-29B39035FE51}">
      <dsp:nvSpPr>
        <dsp:cNvPr id="0" name=""/>
        <dsp:cNvSpPr/>
      </dsp:nvSpPr>
      <dsp:spPr>
        <a:xfrm>
          <a:off x="111685" y="1505297"/>
          <a:ext cx="181526" cy="18152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F229E1-B2BC-4500-8B95-CC5C620A7368}">
      <dsp:nvSpPr>
        <dsp:cNvPr id="0" name=""/>
        <dsp:cNvSpPr/>
      </dsp:nvSpPr>
      <dsp:spPr>
        <a:xfrm>
          <a:off x="354270" y="1634676"/>
          <a:ext cx="264038" cy="26403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AEFAF-96F7-49B1-ADA8-3192DF69813F}">
      <dsp:nvSpPr>
        <dsp:cNvPr id="0" name=""/>
        <dsp:cNvSpPr/>
      </dsp:nvSpPr>
      <dsp:spPr>
        <a:xfrm>
          <a:off x="693890" y="1844917"/>
          <a:ext cx="115516" cy="11551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9ED4A-D863-454F-9078-3C23955625D4}">
      <dsp:nvSpPr>
        <dsp:cNvPr id="0" name=""/>
        <dsp:cNvSpPr/>
      </dsp:nvSpPr>
      <dsp:spPr>
        <a:xfrm>
          <a:off x="758580" y="1634676"/>
          <a:ext cx="181526" cy="18152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59E37-F426-4907-897F-15D6823DADD0}">
      <dsp:nvSpPr>
        <dsp:cNvPr id="0" name=""/>
        <dsp:cNvSpPr/>
      </dsp:nvSpPr>
      <dsp:spPr>
        <a:xfrm>
          <a:off x="920304" y="1861089"/>
          <a:ext cx="115516" cy="11551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DAF02-5359-4E06-A563-FB03AB7C3F2C}">
      <dsp:nvSpPr>
        <dsp:cNvPr id="0" name=""/>
        <dsp:cNvSpPr/>
      </dsp:nvSpPr>
      <dsp:spPr>
        <a:xfrm>
          <a:off x="1065855" y="1602331"/>
          <a:ext cx="264038" cy="26403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90EB6A-5E23-4EDC-8E1F-280F5680BB45}">
      <dsp:nvSpPr>
        <dsp:cNvPr id="0" name=""/>
        <dsp:cNvSpPr/>
      </dsp:nvSpPr>
      <dsp:spPr>
        <a:xfrm>
          <a:off x="1421647" y="1537641"/>
          <a:ext cx="181526" cy="18152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63BD6-A0E0-4310-95D1-7A06DFB3910E}">
      <dsp:nvSpPr>
        <dsp:cNvPr id="0" name=""/>
        <dsp:cNvSpPr/>
      </dsp:nvSpPr>
      <dsp:spPr>
        <a:xfrm>
          <a:off x="1603174" y="777271"/>
          <a:ext cx="533118" cy="1017780"/>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308B97-8A27-4C80-9455-E5D3ED88F572}">
      <dsp:nvSpPr>
        <dsp:cNvPr id="0" name=""/>
        <dsp:cNvSpPr/>
      </dsp:nvSpPr>
      <dsp:spPr>
        <a:xfrm>
          <a:off x="2136292" y="777765"/>
          <a:ext cx="1641504" cy="1017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Raleway" panose="020B0503030101060003" pitchFamily="34" charset="0"/>
            </a:rPr>
            <a:t>Contracting</a:t>
          </a:r>
        </a:p>
        <a:p>
          <a:pPr lvl="0" algn="ctr" defTabSz="800100">
            <a:lnSpc>
              <a:spcPct val="90000"/>
            </a:lnSpc>
            <a:spcBef>
              <a:spcPct val="0"/>
            </a:spcBef>
            <a:spcAft>
              <a:spcPct val="35000"/>
            </a:spcAft>
          </a:pPr>
          <a:r>
            <a:rPr lang="en-US" sz="1800" b="1" kern="1200" dirty="0" smtClean="0">
              <a:latin typeface="Raleway" panose="020B0503030101060003" pitchFamily="34" charset="0"/>
            </a:rPr>
            <a:t>Organizations</a:t>
          </a:r>
          <a:endParaRPr lang="en-US" sz="1800" b="1" kern="1200" dirty="0">
            <a:latin typeface="Raleway" panose="020B0503030101060003" pitchFamily="34" charset="0"/>
          </a:endParaRPr>
        </a:p>
      </dsp:txBody>
      <dsp:txXfrm>
        <a:off x="2136292" y="777765"/>
        <a:ext cx="1641504" cy="1017770"/>
      </dsp:txXfrm>
    </dsp:sp>
    <dsp:sp modelId="{BA3862DA-ABAE-44ED-A284-F3EBD83F45C3}">
      <dsp:nvSpPr>
        <dsp:cNvPr id="0" name=""/>
        <dsp:cNvSpPr/>
      </dsp:nvSpPr>
      <dsp:spPr>
        <a:xfrm>
          <a:off x="3777797" y="777271"/>
          <a:ext cx="533118" cy="1017780"/>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35DC18-2DFA-4FEB-AEF2-324B2AB5450C}">
      <dsp:nvSpPr>
        <dsp:cNvPr id="0" name=""/>
        <dsp:cNvSpPr/>
      </dsp:nvSpPr>
      <dsp:spPr>
        <a:xfrm>
          <a:off x="4310915" y="777765"/>
          <a:ext cx="1453958" cy="1017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Raleway" panose="020B0503030101060003" pitchFamily="34" charset="0"/>
            </a:rPr>
            <a:t>Prefectural </a:t>
          </a:r>
        </a:p>
        <a:p>
          <a:pPr lvl="0" algn="ctr" defTabSz="800100">
            <a:lnSpc>
              <a:spcPct val="90000"/>
            </a:lnSpc>
            <a:spcBef>
              <a:spcPct val="0"/>
            </a:spcBef>
            <a:spcAft>
              <a:spcPct val="35000"/>
            </a:spcAft>
          </a:pPr>
          <a:r>
            <a:rPr lang="en-US" sz="1800" b="1" kern="1200" dirty="0" smtClean="0">
              <a:latin typeface="Raleway" panose="020B0503030101060003" pitchFamily="34" charset="0"/>
            </a:rPr>
            <a:t>Advisors</a:t>
          </a:r>
          <a:endParaRPr lang="en-US" sz="1800" b="1" kern="1200" dirty="0">
            <a:latin typeface="Raleway" panose="020B0503030101060003" pitchFamily="34" charset="0"/>
          </a:endParaRPr>
        </a:p>
      </dsp:txBody>
      <dsp:txXfrm>
        <a:off x="4310915" y="777765"/>
        <a:ext cx="1453958" cy="1017770"/>
      </dsp:txXfrm>
    </dsp:sp>
    <dsp:sp modelId="{4AB9AC06-EAD1-4747-992F-821982AE2654}">
      <dsp:nvSpPr>
        <dsp:cNvPr id="0" name=""/>
        <dsp:cNvSpPr/>
      </dsp:nvSpPr>
      <dsp:spPr>
        <a:xfrm>
          <a:off x="5764873" y="777271"/>
          <a:ext cx="533118" cy="1017780"/>
        </a:xfrm>
        <a:prstGeom prst="chevron">
          <a:avLst>
            <a:gd name="adj" fmla="val 6231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9C69A5-133B-41AE-B08F-37A342084240}">
      <dsp:nvSpPr>
        <dsp:cNvPr id="0" name=""/>
        <dsp:cNvSpPr/>
      </dsp:nvSpPr>
      <dsp:spPr>
        <a:xfrm>
          <a:off x="6356150" y="693159"/>
          <a:ext cx="1235864" cy="123586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smtClean="0">
              <a:solidFill>
                <a:srgbClr val="000000"/>
              </a:solidFill>
              <a:latin typeface="Raleway" panose="020B0503030101060003" pitchFamily="34" charset="0"/>
            </a:rPr>
            <a:t>CLAIR</a:t>
          </a:r>
          <a:endParaRPr lang="en-US" sz="2200" b="1" kern="1200" dirty="0">
            <a:solidFill>
              <a:srgbClr val="000000"/>
            </a:solidFill>
            <a:latin typeface="Raleway" panose="020B0503030101060003" pitchFamily="34" charset="0"/>
          </a:endParaRPr>
        </a:p>
      </dsp:txBody>
      <dsp:txXfrm>
        <a:off x="6537138" y="874147"/>
        <a:ext cx="873888" cy="87388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0A83A8-2E45-0548-B3C9-C096518BCF82}" type="datetimeFigureOut">
              <a:rPr lang="en-US" smtClean="0"/>
              <a:t>16/08/09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028E8-0986-2C48-A24F-782A77C255B6}" type="slidenum">
              <a:rPr lang="en-US" smtClean="0"/>
              <a:t>‹#›</a:t>
            </a:fld>
            <a:endParaRPr lang="en-US" dirty="0"/>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4DD2-0DDA-C24C-A772-AE987C62F897}" type="datetimeFigureOut">
              <a:rPr lang="en-US" smtClean="0"/>
              <a:t>16/08/09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4DC8D-BEC2-D34A-81E1-6AC3BD4AB132}" type="slidenum">
              <a:rPr lang="en-US" smtClean="0"/>
              <a:t>‹#›</a:t>
            </a:fld>
            <a:endParaRPr lang="en-US" dirty="0"/>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8"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sp>
        <p:nvSpPr>
          <p:cNvPr id="9" name="Rectangle 8"/>
          <p:cNvSpPr/>
          <p:nvPr userDrawn="1"/>
        </p:nvSpPr>
        <p:spPr>
          <a:xfrm>
            <a:off x="301037" y="498590"/>
            <a:ext cx="854192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2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68474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smtClean="0"/>
              <a:t>	</a:t>
            </a:r>
            <a:endParaRPr lang="en-US" dirty="0"/>
          </a:p>
        </p:txBody>
      </p:sp>
    </p:spTree>
    <p:extLst>
      <p:ext uri="{BB962C8B-B14F-4D97-AF65-F5344CB8AC3E}">
        <p14:creationId xmlns:p14="http://schemas.microsoft.com/office/powerpoint/2010/main" val="5401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1012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299047062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cxnSp>
        <p:nvCxnSpPr>
          <p:cNvPr id="8" name="Straight Connector 7"/>
          <p:cNvCxnSpPr/>
          <p:nvPr userDrawn="1"/>
        </p:nvCxnSpPr>
        <p:spPr>
          <a:xfrm flipH="1">
            <a:off x="399803" y="562064"/>
            <a:ext cx="831813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nvGrpSpPr>
          <p:cNvPr id="9" name="Group 8"/>
          <p:cNvGrpSpPr/>
          <p:nvPr userDrawn="1"/>
        </p:nvGrpSpPr>
        <p:grpSpPr>
          <a:xfrm>
            <a:off x="8200074" y="190333"/>
            <a:ext cx="393654" cy="253480"/>
            <a:chOff x="6258192" y="2164972"/>
            <a:chExt cx="602756" cy="388124"/>
          </a:xfrm>
        </p:grpSpPr>
        <p:cxnSp>
          <p:nvCxnSpPr>
            <p:cNvPr id="10" name="Straight Connector 9"/>
            <p:cNvCxnSpPr/>
            <p:nvPr/>
          </p:nvCxnSpPr>
          <p:spPr>
            <a:xfrm>
              <a:off x="6857773" y="2164972"/>
              <a:ext cx="0" cy="388124"/>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556747" y="2199387"/>
              <a:ext cx="301026" cy="353709"/>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6268479" y="2199387"/>
              <a:ext cx="294647" cy="353709"/>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268479" y="2164972"/>
              <a:ext cx="0" cy="388124"/>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258192" y="2553096"/>
              <a:ext cx="602756" cy="0"/>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563126" y="2164972"/>
              <a:ext cx="294647" cy="353709"/>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268479" y="2164972"/>
              <a:ext cx="297884" cy="356668"/>
            </a:xfrm>
            <a:prstGeom prst="line">
              <a:avLst/>
            </a:prstGeom>
            <a:ln w="190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8291950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7" name="Slide Number Placeholder 6"/>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5718639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aleway"/>
                <a:cs typeface="Raleway"/>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00823"/>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000823"/>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0300"/>
            <a:ext cx="2133600" cy="273844"/>
          </a:xfrm>
          <a:prstGeom prst="rect">
            <a:avLst/>
          </a:prstGeom>
        </p:spPr>
        <p:txBody>
          <a:bodyPr/>
          <a:lstStyle>
            <a:lvl1pPr>
              <a:defRPr sz="1100">
                <a:latin typeface="Raleway"/>
                <a:cs typeface="Raleway"/>
              </a:defRPr>
            </a:lvl1pPr>
          </a:lstStyle>
          <a:p>
            <a:r>
              <a:rPr lang="en-US" dirty="0" smtClean="0"/>
              <a:t>www.bestppt.com</a:t>
            </a:r>
            <a:endParaRPr lang="en-US" dirty="0"/>
          </a:p>
        </p:txBody>
      </p:sp>
      <p:sp>
        <p:nvSpPr>
          <p:cNvPr id="9" name="Slide Number Placeholder 8"/>
          <p:cNvSpPr>
            <a:spLocks noGrp="1"/>
          </p:cNvSpPr>
          <p:nvPr>
            <p:ph type="sldNum" sz="quarter" idx="12"/>
          </p:nvPr>
        </p:nvSpPr>
        <p:spPr/>
        <p:txBody>
          <a:bodyPr/>
          <a:lstStyle>
            <a:lvl1pPr>
              <a:defRPr sz="1100">
                <a:latin typeface="Raleway"/>
                <a:cs typeface="Raleway"/>
              </a:defRPr>
            </a:lvl1p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133372630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94644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415382" y="1108869"/>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88393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smtClean="0"/>
              <a:t>www.bestppt.com</a:t>
            </a:r>
            <a:endParaRPr lang="en-US" dirty="0"/>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648338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130723"/>
            <a:ext cx="6096000" cy="356085"/>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40232"/>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4723820"/>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D60D1EDE-7116-2443-9BDD-368CE5B37660}" type="slidenum">
              <a:rPr lang="en-US" smtClean="0"/>
              <a:pPr/>
              <a:t>‹#›</a:t>
            </a:fld>
            <a:endParaRPr lang="en-US" dirty="0"/>
          </a:p>
        </p:txBody>
      </p:sp>
      <p:sp>
        <p:nvSpPr>
          <p:cNvPr id="32" name="Date Placeholder 3"/>
          <p:cNvSpPr txBox="1">
            <a:spLocks/>
          </p:cNvSpPr>
          <p:nvPr userDrawn="1"/>
        </p:nvSpPr>
        <p:spPr>
          <a:xfrm>
            <a:off x="640645" y="4297782"/>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i="0" dirty="0">
              <a:latin typeface="Calibri Light" panose="020F0302020204030204" pitchFamily="34" charset="0"/>
            </a:endParaRPr>
          </a:p>
        </p:txBody>
      </p:sp>
      <p:grpSp>
        <p:nvGrpSpPr>
          <p:cNvPr id="27" name="Group 26"/>
          <p:cNvGrpSpPr/>
          <p:nvPr userDrawn="1"/>
        </p:nvGrpSpPr>
        <p:grpSpPr>
          <a:xfrm>
            <a:off x="4257731" y="4720365"/>
            <a:ext cx="628539" cy="280755"/>
            <a:chOff x="3256504" y="4721279"/>
            <a:chExt cx="628539" cy="280755"/>
          </a:xfrm>
        </p:grpSpPr>
        <p:sp>
          <p:nvSpPr>
            <p:cNvPr id="5"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3365891" y="4826243"/>
              <a:ext cx="45719" cy="73401"/>
              <a:chOff x="3345327" y="4804129"/>
              <a:chExt cx="74099" cy="118964"/>
            </a:xfrm>
          </p:grpSpPr>
          <p:cxnSp>
            <p:nvCxnSpPr>
              <p:cNvPr id="31" name="Straight Connector 30"/>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a:xfrm flipH="1" flipV="1">
              <a:off x="3727667" y="4823914"/>
              <a:ext cx="45719" cy="73401"/>
              <a:chOff x="3345327" y="4804129"/>
              <a:chExt cx="74099" cy="118964"/>
            </a:xfrm>
          </p:grpSpPr>
          <p:cxnSp>
            <p:nvCxnSpPr>
              <p:cNvPr id="35" name="Straight Connector 34"/>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userDrawn="1"/>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105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66" r:id="rId7"/>
    <p:sldLayoutId id="2147483668" r:id="rId8"/>
    <p:sldLayoutId id="2147483667" r:id="rId9"/>
    <p:sldLayoutId id="2147483660" r:id="rId10"/>
    <p:sldLayoutId id="2147483663" r:id="rId11"/>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1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microsoft.com/office/2007/relationships/hdphoto" Target="../media/hdphoto11.wdp"/><Relationship Id="rId4" Type="http://schemas.openxmlformats.org/officeDocument/2006/relationships/image" Target="../media/image23.gif"/><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microsoft.com/office/2007/relationships/hdphoto" Target="../media/hdphoto12.wdp"/><Relationship Id="rId6"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microsoft.com/office/2007/relationships/hdphoto" Target="../media/hdphoto13.wdp"/><Relationship Id="rId4"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g"/><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pn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0.pn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microsoft.com/office/2007/relationships/hdphoto" Target="../media/hdphoto2.wdp"/><Relationship Id="rId6" Type="http://schemas.openxmlformats.org/officeDocument/2006/relationships/image" Target="../media/image6.png"/><Relationship Id="rId7" Type="http://schemas.microsoft.com/office/2007/relationships/hdphoto" Target="../media/hdphoto3.wdp"/><Relationship Id="rId8"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1.gif"/><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2.jpg"/><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3.png"/><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8.png"/><Relationship Id="rId5" Type="http://schemas.microsoft.com/office/2007/relationships/hdphoto" Target="../media/hdphoto5.wdp"/><Relationship Id="rId6" Type="http://schemas.openxmlformats.org/officeDocument/2006/relationships/image" Target="../media/image9.png"/><Relationship Id="rId7"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4.png"/><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3.png"/><Relationship Id="rId1" Type="http://schemas.openxmlformats.org/officeDocument/2006/relationships/slideLayout" Target="../slideLayouts/slideLayout9.xml"/><Relationship Id="rId2"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6.wdp"/><Relationship Id="rId5" Type="http://schemas.openxmlformats.org/officeDocument/2006/relationships/image" Target="../media/image14.png"/><Relationship Id="rId6" Type="http://schemas.microsoft.com/office/2007/relationships/hdphoto" Target="../media/hdphoto7.wdp"/><Relationship Id="rId7" Type="http://schemas.openxmlformats.org/officeDocument/2006/relationships/image" Target="../media/image15.png"/><Relationship Id="rId8" Type="http://schemas.microsoft.com/office/2007/relationships/hdphoto" Target="../media/hdphoto8.wdp"/><Relationship Id="rId9" Type="http://schemas.openxmlformats.org/officeDocument/2006/relationships/image" Target="../media/image16.png"/><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0.gif"/><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microsoft.com/office/2007/relationships/hdphoto" Target="../media/hdphoto10.wdp"/><Relationship Id="rId4"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5994042" y="0"/>
            <a:ext cx="3149958" cy="5143500"/>
          </a:xfrm>
          <a:prstGeom prst="rect">
            <a:avLst/>
          </a:prstGeom>
          <a:solidFill>
            <a:srgbClr val="FFFFFF">
              <a:alpha val="90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sz="1400" dirty="0">
              <a:solidFill>
                <a:schemeClr val="bg1"/>
              </a:solidFill>
              <a:latin typeface="Josefin Slab Thin"/>
              <a:cs typeface="Josefin Slab Thin"/>
            </a:endParaRPr>
          </a:p>
        </p:txBody>
      </p:sp>
      <p:sp>
        <p:nvSpPr>
          <p:cNvPr id="60" name="Rectangle 59"/>
          <p:cNvSpPr/>
          <p:nvPr/>
        </p:nvSpPr>
        <p:spPr>
          <a:xfrm>
            <a:off x="5734278" y="1195242"/>
            <a:ext cx="3558940" cy="3539430"/>
          </a:xfrm>
          <a:prstGeom prst="rect">
            <a:avLst/>
          </a:prstGeom>
        </p:spPr>
        <p:txBody>
          <a:bodyPr wrap="square">
            <a:spAutoFit/>
          </a:bodyPr>
          <a:lstStyle/>
          <a:p>
            <a:pPr lvl="1"/>
            <a:r>
              <a:rPr lang="en-US" sz="3200" b="1" dirty="0" smtClean="0">
                <a:latin typeface="Raleway"/>
                <a:cs typeface="Raleway"/>
              </a:rPr>
              <a:t>SURVIVING</a:t>
            </a:r>
          </a:p>
          <a:p>
            <a:pPr lvl="1"/>
            <a:r>
              <a:rPr lang="en-US" sz="3200" b="1" dirty="0" smtClean="0">
                <a:latin typeface="Raleway"/>
                <a:cs typeface="Raleway"/>
              </a:rPr>
              <a:t>YOUR FIRST </a:t>
            </a:r>
          </a:p>
          <a:p>
            <a:pPr lvl="1"/>
            <a:r>
              <a:rPr lang="en-US" sz="3200" b="1" dirty="0" smtClean="0">
                <a:latin typeface="Raleway"/>
                <a:cs typeface="Raleway"/>
              </a:rPr>
              <a:t>FEW MONTHS</a:t>
            </a:r>
          </a:p>
          <a:p>
            <a:pPr lvl="1"/>
            <a:r>
              <a:rPr lang="en-US" sz="3200" b="1" dirty="0" smtClean="0">
                <a:latin typeface="Raleway"/>
                <a:cs typeface="Raleway"/>
              </a:rPr>
              <a:t>IN NIIGATA</a:t>
            </a:r>
          </a:p>
          <a:p>
            <a:pPr lvl="1"/>
            <a:endParaRPr lang="en-US" sz="3200" b="1" dirty="0">
              <a:latin typeface="Raleway"/>
              <a:cs typeface="Raleway"/>
            </a:endParaRPr>
          </a:p>
          <a:p>
            <a:pPr lvl="1"/>
            <a:endParaRPr lang="en-US" sz="3200" b="1" dirty="0" smtClean="0">
              <a:latin typeface="Raleway"/>
              <a:cs typeface="Raleway"/>
            </a:endParaRPr>
          </a:p>
          <a:p>
            <a:pPr lvl="1"/>
            <a:r>
              <a:rPr lang="en-US" sz="3200" b="1" dirty="0">
                <a:latin typeface="Raleway"/>
                <a:cs typeface="Raleway"/>
              </a:rPr>
              <a:t> </a:t>
            </a:r>
            <a:r>
              <a:rPr lang="en-US" sz="3200" b="1" dirty="0" smtClean="0">
                <a:latin typeface="Raleway"/>
                <a:cs typeface="Raleway"/>
              </a:rPr>
              <a:t>   </a:t>
            </a:r>
            <a:r>
              <a:rPr lang="en-US" sz="1600" dirty="0" smtClean="0">
                <a:latin typeface="Raleway"/>
                <a:cs typeface="Raleway"/>
              </a:rPr>
              <a:t>Brandon &amp; Janice</a:t>
            </a:r>
          </a:p>
        </p:txBody>
      </p:sp>
      <p:sp>
        <p:nvSpPr>
          <p:cNvPr id="3" name="Rectangle 2"/>
          <p:cNvSpPr/>
          <p:nvPr/>
        </p:nvSpPr>
        <p:spPr>
          <a:xfrm>
            <a:off x="6289447" y="4631349"/>
            <a:ext cx="2257425" cy="338554"/>
          </a:xfrm>
          <a:prstGeom prst="rect">
            <a:avLst/>
          </a:prstGeom>
        </p:spPr>
        <p:txBody>
          <a:bodyPr wrap="square">
            <a:spAutoFit/>
          </a:bodyPr>
          <a:lstStyle/>
          <a:p>
            <a:pPr lvl="1"/>
            <a:r>
              <a:rPr lang="en-US" sz="1600" dirty="0" smtClean="0">
                <a:cs typeface="Raleway"/>
              </a:rPr>
              <a:t>August 10</a:t>
            </a:r>
            <a:r>
              <a:rPr lang="en-US" sz="1600" baseline="30000" dirty="0" smtClean="0">
                <a:cs typeface="Raleway"/>
              </a:rPr>
              <a:t>th</a:t>
            </a:r>
            <a:r>
              <a:rPr lang="en-US" sz="1600" dirty="0" smtClean="0">
                <a:cs typeface="Raleway"/>
              </a:rPr>
              <a:t>, 2016</a:t>
            </a:r>
            <a:endParaRPr lang="en-US" sz="1600" dirty="0">
              <a:cs typeface="Raleway"/>
            </a:endParaRPr>
          </a:p>
        </p:txBody>
      </p:sp>
      <p:pic>
        <p:nvPicPr>
          <p:cNvPr id="15" name="Picture 14" descr="railw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0"/>
            <a:ext cx="6117226" cy="5143500"/>
          </a:xfrm>
          <a:prstGeom prst="rect">
            <a:avLst/>
          </a:prstGeom>
        </p:spPr>
      </p:pic>
      <p:pic>
        <p:nvPicPr>
          <p:cNvPr id="4" name="Picture 3" descr="psydu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4388" y="2919445"/>
            <a:ext cx="635000" cy="635000"/>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184493004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0" y="-1762"/>
            <a:ext cx="9144000" cy="24973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60D1EDE-7116-2443-9BDD-368CE5B37660}" type="slidenum">
              <a:rPr lang="en-US" smtClean="0"/>
              <a:t>10</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0" y="0"/>
            <a:ext cx="9144000" cy="2495550"/>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3892867" y="170685"/>
            <a:ext cx="4793933" cy="792525"/>
          </a:xfrm>
          <a:prstGeom prst="rect">
            <a:avLst/>
          </a:prstGeom>
          <a:noFill/>
        </p:spPr>
        <p:txBody>
          <a:bodyPr wrap="square" rtlCol="0">
            <a:spAutoFit/>
          </a:bodyPr>
          <a:lstStyle/>
          <a:p>
            <a:endParaRPr lang="en-US" sz="1050" b="1" dirty="0" smtClean="0">
              <a:solidFill>
                <a:schemeClr val="accent2"/>
              </a:solidFill>
              <a:latin typeface="Raleway" panose="020B0003030101060003" pitchFamily="34" charset="0"/>
            </a:endParaRPr>
          </a:p>
          <a:p>
            <a:endParaRPr lang="en-US" sz="300" dirty="0" smtClean="0">
              <a:solidFill>
                <a:schemeClr val="bg1"/>
              </a:solidFill>
              <a:latin typeface="Raleway" panose="020B0003030101060003" pitchFamily="34" charset="0"/>
            </a:endParaRPr>
          </a:p>
          <a:p>
            <a:r>
              <a:rPr lang="en-US" sz="3200" b="1" dirty="0" smtClean="0">
                <a:solidFill>
                  <a:schemeClr val="bg1"/>
                </a:solidFill>
                <a:latin typeface="Raleway" panose="020B0003030101060003" pitchFamily="34" charset="0"/>
              </a:rPr>
              <a:t>DRIVING</a:t>
            </a:r>
            <a:endParaRPr lang="en-US" sz="3200" b="1" dirty="0">
              <a:solidFill>
                <a:schemeClr val="bg1"/>
              </a:solidFill>
              <a:latin typeface="Raleway" panose="020B0003030101060003" pitchFamily="34" charset="0"/>
            </a:endParaRPr>
          </a:p>
        </p:txBody>
      </p:sp>
      <p:sp>
        <p:nvSpPr>
          <p:cNvPr id="30" name="TextBox 29"/>
          <p:cNvSpPr txBox="1"/>
          <p:nvPr/>
        </p:nvSpPr>
        <p:spPr>
          <a:xfrm>
            <a:off x="4101492" y="1649161"/>
            <a:ext cx="5042508" cy="369332"/>
          </a:xfrm>
          <a:prstGeom prst="rect">
            <a:avLst/>
          </a:prstGeom>
          <a:noFill/>
        </p:spPr>
        <p:txBody>
          <a:bodyPr wrap="square" rtlCol="0">
            <a:spAutoFit/>
          </a:bodyPr>
          <a:lstStyle/>
          <a:p>
            <a:pPr marL="285750" indent="-285750">
              <a:buFont typeface="Arial"/>
              <a:buChar char="•"/>
            </a:pPr>
            <a:r>
              <a:rPr lang="en-US" dirty="0" smtClean="0">
                <a:solidFill>
                  <a:schemeClr val="bg1"/>
                </a:solidFill>
                <a:latin typeface="Calibri Light" panose="020F0302020204030204" pitchFamily="34" charset="0"/>
                <a:ea typeface="Roboto Light" panose="02000000000000000000" pitchFamily="2" charset="0"/>
              </a:rPr>
              <a:t>Having to drive immediately </a:t>
            </a:r>
            <a:endParaRPr lang="en-US" dirty="0">
              <a:solidFill>
                <a:schemeClr val="bg1"/>
              </a:solidFill>
              <a:latin typeface="Calibri Light" panose="020F0302020204030204" pitchFamily="34" charset="0"/>
              <a:ea typeface="Roboto Light" panose="02000000000000000000" pitchFamily="2" charset="0"/>
            </a:endParaRPr>
          </a:p>
        </p:txBody>
      </p:sp>
      <p:sp>
        <p:nvSpPr>
          <p:cNvPr id="31" name="Rectangle 30"/>
          <p:cNvSpPr/>
          <p:nvPr/>
        </p:nvSpPr>
        <p:spPr>
          <a:xfrm>
            <a:off x="4101492" y="1117223"/>
            <a:ext cx="2292962" cy="369332"/>
          </a:xfrm>
          <a:prstGeom prst="rect">
            <a:avLst/>
          </a:prstGeom>
        </p:spPr>
        <p:txBody>
          <a:bodyPr wrap="square">
            <a:spAutoFit/>
          </a:bodyPr>
          <a:lstStyle/>
          <a:p>
            <a:r>
              <a:rPr lang="en-US" b="1" dirty="0" smtClean="0">
                <a:solidFill>
                  <a:schemeClr val="bg1"/>
                </a:solidFill>
                <a:latin typeface="Raleway" panose="020B0003030101060003" pitchFamily="34" charset="0"/>
              </a:rPr>
              <a:t>THE PROBLEM</a:t>
            </a:r>
            <a:endParaRPr lang="en-US" b="1" dirty="0">
              <a:solidFill>
                <a:schemeClr val="bg1"/>
              </a:solidFill>
              <a:latin typeface="Raleway" panose="020B0003030101060003"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741" b="92963" l="5668" r="94962"/>
                    </a14:imgEffect>
                  </a14:imgLayer>
                </a14:imgProps>
              </a:ext>
              <a:ext uri="{28A0092B-C50C-407E-A947-70E740481C1C}">
                <a14:useLocalDpi xmlns:a14="http://schemas.microsoft.com/office/drawing/2010/main" val="0"/>
              </a:ext>
            </a:extLst>
          </a:blip>
          <a:stretch>
            <a:fillRect/>
          </a:stretch>
        </p:blipFill>
        <p:spPr>
          <a:xfrm rot="5400000">
            <a:off x="374378" y="461425"/>
            <a:ext cx="2988167" cy="4064509"/>
          </a:xfrm>
          <a:prstGeom prst="rect">
            <a:avLst/>
          </a:prstGeom>
        </p:spPr>
      </p:pic>
      <p:pic>
        <p:nvPicPr>
          <p:cNvPr id="3" name="Picture 2" descr="teamrocketdriv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31" y="1301889"/>
            <a:ext cx="3177204" cy="2368647"/>
          </a:xfrm>
          <a:prstGeom prst="rect">
            <a:avLst/>
          </a:prstGeom>
        </p:spPr>
      </p:pic>
      <p:sp>
        <p:nvSpPr>
          <p:cNvPr id="5" name="TextBox 4"/>
          <p:cNvSpPr txBox="1"/>
          <p:nvPr/>
        </p:nvSpPr>
        <p:spPr>
          <a:xfrm>
            <a:off x="4029740" y="2689340"/>
            <a:ext cx="4729428" cy="2308324"/>
          </a:xfrm>
          <a:prstGeom prst="rect">
            <a:avLst/>
          </a:prstGeom>
          <a:noFill/>
        </p:spPr>
        <p:txBody>
          <a:bodyPr wrap="square" rtlCol="0">
            <a:spAutoFit/>
          </a:bodyPr>
          <a:lstStyle/>
          <a:p>
            <a:r>
              <a:rPr lang="en-US" sz="2400" b="1" dirty="0" smtClean="0">
                <a:solidFill>
                  <a:schemeClr val="accent1"/>
                </a:solidFill>
              </a:rPr>
              <a:t>“Oh God I just got here why do I have to drive, why are the roads so narrow, why didn’t that person stop at the red light, so many gaijin traps, oh JEEZ, where did that old lady come from!?”</a:t>
            </a:r>
            <a:endParaRPr lang="en-US" sz="2400" b="1" dirty="0">
              <a:solidFill>
                <a:schemeClr val="accent1"/>
              </a:solidFill>
            </a:endParaRPr>
          </a:p>
        </p:txBody>
      </p:sp>
      <p:sp>
        <p:nvSpPr>
          <p:cNvPr id="35" name="TextBox 34"/>
          <p:cNvSpPr txBox="1"/>
          <p:nvPr/>
        </p:nvSpPr>
        <p:spPr>
          <a:xfrm>
            <a:off x="4101492" y="2654873"/>
            <a:ext cx="5471112" cy="1754326"/>
          </a:xfrm>
          <a:prstGeom prst="rect">
            <a:avLst/>
          </a:prstGeom>
          <a:noFill/>
        </p:spPr>
        <p:txBody>
          <a:bodyPr wrap="square" rtlCol="0">
            <a:spAutoFit/>
          </a:bodyPr>
          <a:lstStyle/>
          <a:p>
            <a:r>
              <a:rPr lang="en-US" b="1" dirty="0" smtClean="0">
                <a:solidFill>
                  <a:srgbClr val="00695C"/>
                </a:solidFill>
                <a:latin typeface="Raleway" panose="020B0003030101060003" pitchFamily="34" charset="0"/>
              </a:rPr>
              <a:t>THE SOLUTION</a:t>
            </a:r>
          </a:p>
          <a:p>
            <a:endParaRPr lang="en-US" b="1" dirty="0">
              <a:solidFill>
                <a:srgbClr val="00695C"/>
              </a:solidFill>
              <a:latin typeface="Raleway" panose="020B0003030101060003" pitchFamily="34" charset="0"/>
            </a:endParaRPr>
          </a:p>
          <a:p>
            <a:pPr marL="285750" indent="-285750">
              <a:buFont typeface="Arial"/>
              <a:buChar char="•"/>
            </a:pPr>
            <a:r>
              <a:rPr lang="en-US" dirty="0" smtClean="0">
                <a:solidFill>
                  <a:srgbClr val="00695C"/>
                </a:solidFill>
                <a:latin typeface="Raleway" panose="020B0003030101060003" pitchFamily="34" charset="0"/>
              </a:rPr>
              <a:t>Drive safe, drive slow</a:t>
            </a:r>
          </a:p>
          <a:p>
            <a:pPr marL="285750" indent="-285750">
              <a:buFont typeface="Arial"/>
              <a:buChar char="•"/>
            </a:pPr>
            <a:r>
              <a:rPr lang="en-US" dirty="0" smtClean="0">
                <a:solidFill>
                  <a:srgbClr val="00695C"/>
                </a:solidFill>
                <a:latin typeface="Raleway" panose="020B0003030101060003" pitchFamily="34" charset="0"/>
              </a:rPr>
              <a:t>Talk to your RA or older JETs for advice</a:t>
            </a:r>
          </a:p>
          <a:p>
            <a:pPr marL="285750" indent="-285750">
              <a:buFont typeface="Arial"/>
              <a:buChar char="•"/>
            </a:pPr>
            <a:r>
              <a:rPr lang="en-US" dirty="0" smtClean="0">
                <a:solidFill>
                  <a:srgbClr val="00695C"/>
                </a:solidFill>
                <a:latin typeface="Raleway" panose="020B0003030101060003" pitchFamily="34" charset="0"/>
              </a:rPr>
              <a:t>Study the road signs (available at </a:t>
            </a:r>
            <a:r>
              <a:rPr lang="en-US" dirty="0" err="1" smtClean="0">
                <a:solidFill>
                  <a:srgbClr val="00695C"/>
                </a:solidFill>
                <a:latin typeface="Raleway" panose="020B0003030101060003" pitchFamily="34" charset="0"/>
              </a:rPr>
              <a:t>ajetniigata.com</a:t>
            </a:r>
            <a:r>
              <a:rPr lang="en-US" dirty="0" smtClean="0">
                <a:solidFill>
                  <a:srgbClr val="00695C"/>
                </a:solidFill>
                <a:latin typeface="Raleway" panose="020B0003030101060003" pitchFamily="34" charset="0"/>
              </a:rPr>
              <a:t>)</a:t>
            </a:r>
            <a:endParaRPr lang="en-US" dirty="0">
              <a:solidFill>
                <a:srgbClr val="00695C"/>
              </a:solidFill>
              <a:latin typeface="Raleway" panose="020B0003030101060003" pitchFamily="34" charset="0"/>
            </a:endParaRPr>
          </a:p>
          <a:p>
            <a:endParaRPr lang="en-US" b="1" dirty="0" smtClean="0">
              <a:solidFill>
                <a:srgbClr val="00695C"/>
              </a:solidFill>
              <a:latin typeface="Raleway" panose="020B0003030101060003" pitchFamily="34" charset="0"/>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34152538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p:tgtEl>
                                          <p:spTgt spid="30"/>
                                        </p:tgtEl>
                                        <p:attrNameLst>
                                          <p:attrName>ppt_y</p:attrName>
                                        </p:attrNameLst>
                                      </p:cBhvr>
                                      <p:tavLst>
                                        <p:tav tm="0">
                                          <p:val>
                                            <p:strVal val="#ppt_y+#ppt_h*1.125000"/>
                                          </p:val>
                                        </p:tav>
                                        <p:tav tm="100000">
                                          <p:val>
                                            <p:strVal val="#ppt_y"/>
                                          </p:val>
                                        </p:tav>
                                      </p:tavLst>
                                    </p:anim>
                                    <p:animEffect transition="in" filter="wipe(up)">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par>
                          <p:cTn id="27" fill="hold">
                            <p:stCondLst>
                              <p:cond delay="0"/>
                            </p:stCondLst>
                            <p:childTnLst>
                              <p:par>
                                <p:cTn id="28" presetID="42" presetClass="entr" presetSubtype="0" fill="hold" nodeType="afterEffect">
                                  <p:stCondLst>
                                    <p:cond delay="0"/>
                                  </p:stCondLst>
                                  <p:childTnLst>
                                    <p:set>
                                      <p:cBhvr>
                                        <p:cTn id="29" dur="1" fill="hold">
                                          <p:stCondLst>
                                            <p:cond delay="0"/>
                                          </p:stCondLst>
                                        </p:cTn>
                                        <p:tgtEl>
                                          <p:spTgt spid="35">
                                            <p:txEl>
                                              <p:pRg st="0" end="0"/>
                                            </p:txEl>
                                          </p:spTgt>
                                        </p:tgtEl>
                                        <p:attrNameLst>
                                          <p:attrName>style.visibility</p:attrName>
                                        </p:attrNameLst>
                                      </p:cBhvr>
                                      <p:to>
                                        <p:strVal val="visible"/>
                                      </p:to>
                                    </p:set>
                                    <p:animEffect transition="in" filter="fade">
                                      <p:cBhvr>
                                        <p:cTn id="30" dur="1000"/>
                                        <p:tgtEl>
                                          <p:spTgt spid="35">
                                            <p:txEl>
                                              <p:pRg st="0" end="0"/>
                                            </p:txEl>
                                          </p:spTgt>
                                        </p:tgtEl>
                                      </p:cBhvr>
                                    </p:animEffect>
                                    <p:anim calcmode="lin" valueType="num">
                                      <p:cBhvr>
                                        <p:cTn id="31"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5">
                                            <p:txEl>
                                              <p:pRg st="2" end="2"/>
                                            </p:txEl>
                                          </p:spTgt>
                                        </p:tgtEl>
                                        <p:attrNameLst>
                                          <p:attrName>style.visibility</p:attrName>
                                        </p:attrNameLst>
                                      </p:cBhvr>
                                      <p:to>
                                        <p:strVal val="visible"/>
                                      </p:to>
                                    </p:set>
                                    <p:anim calcmode="lin" valueType="num">
                                      <p:cBhvr additive="base">
                                        <p:cTn id="37" dur="500"/>
                                        <p:tgtEl>
                                          <p:spTgt spid="35">
                                            <p:txEl>
                                              <p:pRg st="2" end="2"/>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5">
                                            <p:txEl>
                                              <p:pRg st="3" end="3"/>
                                            </p:txEl>
                                          </p:spTgt>
                                        </p:tgtEl>
                                        <p:attrNameLst>
                                          <p:attrName>style.visibility</p:attrName>
                                        </p:attrNameLst>
                                      </p:cBhvr>
                                      <p:to>
                                        <p:strVal val="visible"/>
                                      </p:to>
                                    </p:set>
                                    <p:anim calcmode="lin" valueType="num">
                                      <p:cBhvr additive="base">
                                        <p:cTn id="43"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5">
                                            <p:txEl>
                                              <p:pRg st="4" end="4"/>
                                            </p:txEl>
                                          </p:spTgt>
                                        </p:tgtEl>
                                        <p:attrNameLst>
                                          <p:attrName>style.visibility</p:attrName>
                                        </p:attrNameLst>
                                      </p:cBhvr>
                                      <p:to>
                                        <p:strVal val="visible"/>
                                      </p:to>
                                    </p:set>
                                    <p:anim calcmode="lin" valueType="num">
                                      <p:cBhvr additive="base">
                                        <p:cTn id="49" dur="500" fill="hold"/>
                                        <p:tgtEl>
                                          <p:spTgt spid="35">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2" y="130723"/>
            <a:ext cx="8540545" cy="356085"/>
          </a:xfrm>
        </p:spPr>
        <p:txBody>
          <a:bodyPr>
            <a:noAutofit/>
          </a:bodyPr>
          <a:lstStyle/>
          <a:p>
            <a:r>
              <a:rPr lang="en-US" sz="3600" dirty="0" smtClean="0"/>
              <a:t>CELL PHONE</a:t>
            </a:r>
            <a:endParaRPr lang="en-US" sz="3600" dirty="0"/>
          </a:p>
        </p:txBody>
      </p:sp>
      <p:sp>
        <p:nvSpPr>
          <p:cNvPr id="3" name="Slide Number Placeholder 2"/>
          <p:cNvSpPr>
            <a:spLocks noGrp="1"/>
          </p:cNvSpPr>
          <p:nvPr>
            <p:ph type="sldNum" sz="quarter" idx="12"/>
          </p:nvPr>
        </p:nvSpPr>
        <p:spPr/>
        <p:txBody>
          <a:bodyPr/>
          <a:lstStyle/>
          <a:p>
            <a:fld id="{D60D1EDE-7116-2443-9BDD-368CE5B37660}" type="slidenum">
              <a:rPr lang="en-US" smtClean="0"/>
              <a:t>11</a:t>
            </a:fld>
            <a:endParaRPr lang="en-US" dirty="0"/>
          </a:p>
        </p:txBody>
      </p:sp>
      <p:pic>
        <p:nvPicPr>
          <p:cNvPr id="8" name="Picture 7" descr="Screen Shot 2016-08-09 at 8.28.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589" y="715189"/>
            <a:ext cx="5529686" cy="3859552"/>
          </a:xfrm>
          <a:prstGeom prst="rect">
            <a:avLst/>
          </a:prstGeom>
        </p:spPr>
      </p:pic>
      <p:sp>
        <p:nvSpPr>
          <p:cNvPr id="9" name="TextBox 8"/>
          <p:cNvSpPr txBox="1"/>
          <p:nvPr/>
        </p:nvSpPr>
        <p:spPr>
          <a:xfrm>
            <a:off x="345231" y="986467"/>
            <a:ext cx="2539914" cy="2031325"/>
          </a:xfrm>
          <a:prstGeom prst="rect">
            <a:avLst/>
          </a:prstGeom>
          <a:noFill/>
        </p:spPr>
        <p:txBody>
          <a:bodyPr wrap="square" rtlCol="0">
            <a:spAutoFit/>
          </a:bodyPr>
          <a:lstStyle/>
          <a:p>
            <a:r>
              <a:rPr lang="en-US" dirty="0" smtClean="0"/>
              <a:t>AU service provider:</a:t>
            </a:r>
          </a:p>
          <a:p>
            <a:pPr marL="285750" indent="-285750">
              <a:buFont typeface="Arial"/>
              <a:buChar char="•"/>
            </a:pPr>
            <a:r>
              <a:rPr lang="en-US" dirty="0" smtClean="0"/>
              <a:t>Online English catalog</a:t>
            </a:r>
          </a:p>
          <a:p>
            <a:endParaRPr lang="en-US" dirty="0"/>
          </a:p>
          <a:p>
            <a:r>
              <a:rPr lang="en-US" dirty="0" smtClean="0"/>
              <a:t>More cell phone information on the online ‘</a:t>
            </a:r>
            <a:r>
              <a:rPr lang="en-US" b="1" dirty="0" smtClean="0"/>
              <a:t>Welcome to Niigata Packet</a:t>
            </a:r>
            <a:r>
              <a:rPr lang="en-US" dirty="0" smtClean="0"/>
              <a:t>’</a:t>
            </a:r>
            <a:endParaRPr lang="en-US" dirty="0"/>
          </a:p>
        </p:txBody>
      </p:sp>
      <p:pic>
        <p:nvPicPr>
          <p:cNvPr id="10" name="Picture 9" descr="Screen Shot 2016-08-09 at 8.28.5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5729" y="715188"/>
            <a:ext cx="6118271" cy="3859553"/>
          </a:xfrm>
          <a:prstGeom prst="rect">
            <a:avLst/>
          </a:prstGeom>
        </p:spPr>
      </p:pic>
      <p:pic>
        <p:nvPicPr>
          <p:cNvPr id="11" name="Picture 10" descr="butterfre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72962" flipH="1">
            <a:off x="2371641" y="3977211"/>
            <a:ext cx="790989" cy="729061"/>
          </a:xfrm>
          <a:prstGeom prst="rect">
            <a:avLst/>
          </a:prstGeom>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140142140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9">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par>
                          <p:cTn id="21" fill="hold">
                            <p:stCondLst>
                              <p:cond delay="0"/>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92" y="130723"/>
            <a:ext cx="8540545" cy="356085"/>
          </a:xfrm>
        </p:spPr>
        <p:txBody>
          <a:bodyPr>
            <a:noAutofit/>
          </a:bodyPr>
          <a:lstStyle/>
          <a:p>
            <a:r>
              <a:rPr lang="en-US" sz="3600" dirty="0" smtClean="0"/>
              <a:t>INTERNET: With English support</a:t>
            </a:r>
            <a:endParaRPr lang="en-US" sz="3600" dirty="0"/>
          </a:p>
        </p:txBody>
      </p:sp>
      <p:sp>
        <p:nvSpPr>
          <p:cNvPr id="3" name="Slide Number Placeholder 2"/>
          <p:cNvSpPr>
            <a:spLocks noGrp="1"/>
          </p:cNvSpPr>
          <p:nvPr>
            <p:ph type="sldNum" sz="quarter" idx="12"/>
          </p:nvPr>
        </p:nvSpPr>
        <p:spPr/>
        <p:txBody>
          <a:bodyPr/>
          <a:lstStyle/>
          <a:p>
            <a:fld id="{D60D1EDE-7116-2443-9BDD-368CE5B37660}" type="slidenum">
              <a:rPr lang="en-US" smtClean="0"/>
              <a:t>12</a:t>
            </a:fld>
            <a:endParaRPr lang="en-US" dirty="0"/>
          </a:p>
        </p:txBody>
      </p:sp>
      <p:pic>
        <p:nvPicPr>
          <p:cNvPr id="5" name="Picture 4" descr="Screen Shot 2016-08-09 at 9.36.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225" y="1026415"/>
            <a:ext cx="6135692" cy="3351032"/>
          </a:xfrm>
          <a:prstGeom prst="rect">
            <a:avLst/>
          </a:prstGeom>
        </p:spPr>
      </p:pic>
      <p:sp>
        <p:nvSpPr>
          <p:cNvPr id="6" name="TextBox 5"/>
          <p:cNvSpPr txBox="1"/>
          <p:nvPr/>
        </p:nvSpPr>
        <p:spPr>
          <a:xfrm>
            <a:off x="98637" y="1122106"/>
            <a:ext cx="2379629" cy="4247317"/>
          </a:xfrm>
          <a:prstGeom prst="rect">
            <a:avLst/>
          </a:prstGeom>
          <a:noFill/>
        </p:spPr>
        <p:txBody>
          <a:bodyPr wrap="square" rtlCol="0">
            <a:spAutoFit/>
          </a:bodyPr>
          <a:lstStyle/>
          <a:p>
            <a:r>
              <a:rPr lang="en-US" dirty="0" smtClean="0"/>
              <a:t>ASAHI-NET </a:t>
            </a:r>
          </a:p>
          <a:p>
            <a:pPr marL="285750" indent="-285750">
              <a:buFont typeface="Arial"/>
              <a:buChar char="•"/>
            </a:pPr>
            <a:r>
              <a:rPr lang="en-US" dirty="0" smtClean="0"/>
              <a:t>English support</a:t>
            </a:r>
          </a:p>
          <a:p>
            <a:pPr marL="742950" lvl="1" indent="-285750">
              <a:buFont typeface="Arial"/>
              <a:buChar char="•"/>
            </a:pPr>
            <a:r>
              <a:rPr lang="en-US" dirty="0" smtClean="0"/>
              <a:t>Phone</a:t>
            </a:r>
          </a:p>
          <a:p>
            <a:pPr marL="742950" lvl="1" indent="-285750">
              <a:buFont typeface="Arial"/>
              <a:buChar char="•"/>
            </a:pPr>
            <a:r>
              <a:rPr lang="en-US" dirty="0" smtClean="0"/>
              <a:t>Email</a:t>
            </a:r>
          </a:p>
          <a:p>
            <a:pPr marL="285750" indent="-285750">
              <a:buFont typeface="Arial"/>
              <a:buChar char="•"/>
            </a:pPr>
            <a:endParaRPr lang="en-US" dirty="0"/>
          </a:p>
          <a:p>
            <a:r>
              <a:rPr lang="en-US" dirty="0" smtClean="0"/>
              <a:t>Types of service</a:t>
            </a:r>
          </a:p>
          <a:p>
            <a:pPr marL="285750" indent="-285750">
              <a:buFont typeface="Arial"/>
              <a:buChar char="•"/>
            </a:pPr>
            <a:r>
              <a:rPr lang="en-US" dirty="0" smtClean="0"/>
              <a:t>Fiber Optic</a:t>
            </a:r>
          </a:p>
          <a:p>
            <a:pPr marL="285750" indent="-285750">
              <a:buFont typeface="Arial"/>
              <a:buChar char="•"/>
            </a:pPr>
            <a:r>
              <a:rPr lang="en-US" dirty="0" smtClean="0"/>
              <a:t>WiMax2+ (portable)</a:t>
            </a:r>
          </a:p>
          <a:p>
            <a:endParaRPr lang="en-US" dirty="0"/>
          </a:p>
          <a:p>
            <a:r>
              <a:rPr lang="en-US" dirty="0"/>
              <a:t>More </a:t>
            </a:r>
            <a:r>
              <a:rPr lang="en-US" dirty="0" smtClean="0"/>
              <a:t>internet information </a:t>
            </a:r>
            <a:r>
              <a:rPr lang="en-US" dirty="0"/>
              <a:t>on the online ‘</a:t>
            </a:r>
            <a:r>
              <a:rPr lang="en-US" b="1" dirty="0"/>
              <a:t>Welcome to Niigata Packet</a:t>
            </a:r>
            <a:r>
              <a:rPr lang="en-US" dirty="0"/>
              <a:t>’</a:t>
            </a:r>
          </a:p>
          <a:p>
            <a:endParaRPr lang="en-US" dirty="0" smtClean="0"/>
          </a:p>
          <a:p>
            <a:endParaRPr lang="en-US" dirty="0" smtClean="0"/>
          </a:p>
        </p:txBody>
      </p:sp>
      <p:pic>
        <p:nvPicPr>
          <p:cNvPr id="7" name="Picture 6" descr="weedl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2739" y="534953"/>
            <a:ext cx="514865" cy="491462"/>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27761894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6">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p:tgtEl>
                                          <p:spTgt spid="6">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5" end="5"/>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p:tgtEl>
                                          <p:spTgt spid="6">
                                            <p:txEl>
                                              <p:pRg st="6" end="6"/>
                                            </p:txEl>
                                          </p:spTgt>
                                        </p:tgtEl>
                                        <p:attrNameLst>
                                          <p:attrName>ppt_y</p:attrName>
                                        </p:attrNameLst>
                                      </p:cBhvr>
                                      <p:tavLst>
                                        <p:tav tm="0">
                                          <p:val>
                                            <p:strVal val="#ppt_y+#ppt_h*1.125000"/>
                                          </p:val>
                                        </p:tav>
                                        <p:tav tm="100000">
                                          <p:val>
                                            <p:strVal val="#ppt_y"/>
                                          </p:val>
                                        </p:tav>
                                      </p:tavLst>
                                    </p:anim>
                                    <p:animEffect transition="in" filter="wipe(up)">
                                      <p:cBhvr>
                                        <p:cTn id="36" dur="500"/>
                                        <p:tgtEl>
                                          <p:spTgt spid="6">
                                            <p:txEl>
                                              <p:pRg st="6" end="6"/>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p:tgtEl>
                                          <p:spTgt spid="6">
                                            <p:txEl>
                                              <p:pRg st="7" end="7"/>
                                            </p:txEl>
                                          </p:spTgt>
                                        </p:tgtEl>
                                        <p:attrNameLst>
                                          <p:attrName>ppt_y</p:attrName>
                                        </p:attrNameLst>
                                      </p:cBhvr>
                                      <p:tavLst>
                                        <p:tav tm="0">
                                          <p:val>
                                            <p:strVal val="#ppt_y+#ppt_h*1.125000"/>
                                          </p:val>
                                        </p:tav>
                                        <p:tav tm="100000">
                                          <p:val>
                                            <p:strVal val="#ppt_y"/>
                                          </p:val>
                                        </p:tav>
                                      </p:tavLst>
                                    </p:anim>
                                    <p:animEffect transition="in" filter="wipe(up)">
                                      <p:cBhvr>
                                        <p:cTn id="40" dur="500"/>
                                        <p:tgtEl>
                                          <p:spTgt spid="6">
                                            <p:txEl>
                                              <p:pRg st="7" end="7"/>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 calcmode="lin" valueType="num">
                                      <p:cBhvr additive="base">
                                        <p:cTn id="43" dur="500"/>
                                        <p:tgtEl>
                                          <p:spTgt spid="6">
                                            <p:txEl>
                                              <p:pRg st="9" end="9"/>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AUTUMN</a:t>
            </a:r>
            <a:endParaRPr lang="en-US" sz="3600" dirty="0"/>
          </a:p>
        </p:txBody>
      </p:sp>
      <p:sp>
        <p:nvSpPr>
          <p:cNvPr id="3" name="Slide Number Placeholder 2"/>
          <p:cNvSpPr>
            <a:spLocks noGrp="1"/>
          </p:cNvSpPr>
          <p:nvPr>
            <p:ph type="sldNum" sz="quarter" idx="12"/>
          </p:nvPr>
        </p:nvSpPr>
        <p:spPr/>
        <p:txBody>
          <a:bodyPr/>
          <a:lstStyle/>
          <a:p>
            <a:fld id="{D60D1EDE-7116-2443-9BDD-368CE5B37660}" type="slidenum">
              <a:rPr lang="en-US" smtClean="0"/>
              <a:t>13</a:t>
            </a:fld>
            <a:endParaRPr lang="en-US" dirty="0"/>
          </a:p>
        </p:txBody>
      </p:sp>
      <p:grpSp>
        <p:nvGrpSpPr>
          <p:cNvPr id="6" name="Group 5"/>
          <p:cNvGrpSpPr/>
          <p:nvPr/>
        </p:nvGrpSpPr>
        <p:grpSpPr>
          <a:xfrm>
            <a:off x="6114619" y="1344208"/>
            <a:ext cx="2610462" cy="3417346"/>
            <a:chOff x="3159727" y="706581"/>
            <a:chExt cx="2287969" cy="3860101"/>
          </a:xfrm>
        </p:grpSpPr>
        <p:sp>
          <p:nvSpPr>
            <p:cNvPr id="120" name="Freeform 118"/>
            <p:cNvSpPr>
              <a:spLocks/>
            </p:cNvSpPr>
            <p:nvPr/>
          </p:nvSpPr>
          <p:spPr bwMode="auto">
            <a:xfrm>
              <a:off x="3892179" y="706581"/>
              <a:ext cx="795881" cy="1475478"/>
            </a:xfrm>
            <a:custGeom>
              <a:avLst/>
              <a:gdLst>
                <a:gd name="T0" fmla="*/ 0 w 527"/>
                <a:gd name="T1" fmla="*/ 977 h 977"/>
                <a:gd name="T2" fmla="*/ 527 w 527"/>
                <a:gd name="T3" fmla="*/ 739 h 977"/>
                <a:gd name="T4" fmla="*/ 527 w 527"/>
                <a:gd name="T5" fmla="*/ 0 h 977"/>
                <a:gd name="T6" fmla="*/ 6 w 527"/>
                <a:gd name="T7" fmla="*/ 360 h 977"/>
                <a:gd name="T8" fmla="*/ 0 w 527"/>
                <a:gd name="T9" fmla="*/ 977 h 977"/>
              </a:gdLst>
              <a:ahLst/>
              <a:cxnLst>
                <a:cxn ang="0">
                  <a:pos x="T0" y="T1"/>
                </a:cxn>
                <a:cxn ang="0">
                  <a:pos x="T2" y="T3"/>
                </a:cxn>
                <a:cxn ang="0">
                  <a:pos x="T4" y="T5"/>
                </a:cxn>
                <a:cxn ang="0">
                  <a:pos x="T6" y="T7"/>
                </a:cxn>
                <a:cxn ang="0">
                  <a:pos x="T8" y="T9"/>
                </a:cxn>
              </a:cxnLst>
              <a:rect l="0" t="0" r="r" b="b"/>
              <a:pathLst>
                <a:path w="527" h="977">
                  <a:moveTo>
                    <a:pt x="0" y="977"/>
                  </a:moveTo>
                  <a:lnTo>
                    <a:pt x="527" y="739"/>
                  </a:lnTo>
                  <a:lnTo>
                    <a:pt x="527" y="0"/>
                  </a:lnTo>
                  <a:lnTo>
                    <a:pt x="6" y="360"/>
                  </a:lnTo>
                  <a:lnTo>
                    <a:pt x="0" y="977"/>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9"/>
            <p:cNvSpPr>
              <a:spLocks/>
            </p:cNvSpPr>
            <p:nvPr/>
          </p:nvSpPr>
          <p:spPr bwMode="auto">
            <a:xfrm>
              <a:off x="4688060" y="706581"/>
              <a:ext cx="759636" cy="1473967"/>
            </a:xfrm>
            <a:custGeom>
              <a:avLst/>
              <a:gdLst>
                <a:gd name="T0" fmla="*/ 503 w 503"/>
                <a:gd name="T1" fmla="*/ 976 h 976"/>
                <a:gd name="T2" fmla="*/ 0 w 503"/>
                <a:gd name="T3" fmla="*/ 739 h 976"/>
                <a:gd name="T4" fmla="*/ 0 w 503"/>
                <a:gd name="T5" fmla="*/ 0 h 976"/>
                <a:gd name="T6" fmla="*/ 503 w 503"/>
                <a:gd name="T7" fmla="*/ 368 h 976"/>
                <a:gd name="T8" fmla="*/ 503 w 503"/>
                <a:gd name="T9" fmla="*/ 976 h 976"/>
              </a:gdLst>
              <a:ahLst/>
              <a:cxnLst>
                <a:cxn ang="0">
                  <a:pos x="T0" y="T1"/>
                </a:cxn>
                <a:cxn ang="0">
                  <a:pos x="T2" y="T3"/>
                </a:cxn>
                <a:cxn ang="0">
                  <a:pos x="T4" y="T5"/>
                </a:cxn>
                <a:cxn ang="0">
                  <a:pos x="T6" y="T7"/>
                </a:cxn>
                <a:cxn ang="0">
                  <a:pos x="T8" y="T9"/>
                </a:cxn>
              </a:cxnLst>
              <a:rect l="0" t="0" r="r" b="b"/>
              <a:pathLst>
                <a:path w="503" h="976">
                  <a:moveTo>
                    <a:pt x="503" y="976"/>
                  </a:moveTo>
                  <a:lnTo>
                    <a:pt x="0" y="739"/>
                  </a:lnTo>
                  <a:lnTo>
                    <a:pt x="0" y="0"/>
                  </a:lnTo>
                  <a:lnTo>
                    <a:pt x="503" y="368"/>
                  </a:lnTo>
                  <a:lnTo>
                    <a:pt x="503" y="97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0"/>
            <p:cNvSpPr>
              <a:spLocks/>
            </p:cNvSpPr>
            <p:nvPr/>
          </p:nvSpPr>
          <p:spPr bwMode="auto">
            <a:xfrm>
              <a:off x="3884271" y="1814719"/>
              <a:ext cx="1555518" cy="644861"/>
            </a:xfrm>
            <a:custGeom>
              <a:avLst/>
              <a:gdLst>
                <a:gd name="T0" fmla="*/ 1030 w 1030"/>
                <a:gd name="T1" fmla="*/ 237 h 427"/>
                <a:gd name="T2" fmla="*/ 538 w 1030"/>
                <a:gd name="T3" fmla="*/ 427 h 427"/>
                <a:gd name="T4" fmla="*/ 0 w 1030"/>
                <a:gd name="T5" fmla="*/ 238 h 427"/>
                <a:gd name="T6" fmla="*/ 527 w 1030"/>
                <a:gd name="T7" fmla="*/ 0 h 427"/>
                <a:gd name="T8" fmla="*/ 1030 w 1030"/>
                <a:gd name="T9" fmla="*/ 237 h 427"/>
              </a:gdLst>
              <a:ahLst/>
              <a:cxnLst>
                <a:cxn ang="0">
                  <a:pos x="T0" y="T1"/>
                </a:cxn>
                <a:cxn ang="0">
                  <a:pos x="T2" y="T3"/>
                </a:cxn>
                <a:cxn ang="0">
                  <a:pos x="T4" y="T5"/>
                </a:cxn>
                <a:cxn ang="0">
                  <a:pos x="T6" y="T7"/>
                </a:cxn>
                <a:cxn ang="0">
                  <a:pos x="T8" y="T9"/>
                </a:cxn>
              </a:cxnLst>
              <a:rect l="0" t="0" r="r" b="b"/>
              <a:pathLst>
                <a:path w="1030" h="427">
                  <a:moveTo>
                    <a:pt x="1030" y="237"/>
                  </a:moveTo>
                  <a:lnTo>
                    <a:pt x="538" y="427"/>
                  </a:lnTo>
                  <a:lnTo>
                    <a:pt x="0" y="238"/>
                  </a:lnTo>
                  <a:lnTo>
                    <a:pt x="527" y="0"/>
                  </a:lnTo>
                  <a:lnTo>
                    <a:pt x="1030" y="23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4"/>
            <p:cNvSpPr>
              <a:spLocks/>
            </p:cNvSpPr>
            <p:nvPr/>
          </p:nvSpPr>
          <p:spPr bwMode="auto">
            <a:xfrm>
              <a:off x="4697121" y="2091445"/>
              <a:ext cx="610125" cy="1049598"/>
            </a:xfrm>
            <a:custGeom>
              <a:avLst/>
              <a:gdLst>
                <a:gd name="T0" fmla="*/ 404 w 404"/>
                <a:gd name="T1" fmla="*/ 695 h 695"/>
                <a:gd name="T2" fmla="*/ 0 w 404"/>
                <a:gd name="T3" fmla="*/ 646 h 695"/>
                <a:gd name="T4" fmla="*/ 0 w 404"/>
                <a:gd name="T5" fmla="*/ 0 h 695"/>
                <a:gd name="T6" fmla="*/ 404 w 404"/>
                <a:gd name="T7" fmla="*/ 174 h 695"/>
                <a:gd name="T8" fmla="*/ 404 w 404"/>
                <a:gd name="T9" fmla="*/ 695 h 695"/>
              </a:gdLst>
              <a:ahLst/>
              <a:cxnLst>
                <a:cxn ang="0">
                  <a:pos x="T0" y="T1"/>
                </a:cxn>
                <a:cxn ang="0">
                  <a:pos x="T2" y="T3"/>
                </a:cxn>
                <a:cxn ang="0">
                  <a:pos x="T4" y="T5"/>
                </a:cxn>
                <a:cxn ang="0">
                  <a:pos x="T6" y="T7"/>
                </a:cxn>
                <a:cxn ang="0">
                  <a:pos x="T8" y="T9"/>
                </a:cxn>
              </a:cxnLst>
              <a:rect l="0" t="0" r="r" b="b"/>
              <a:pathLst>
                <a:path w="404" h="695">
                  <a:moveTo>
                    <a:pt x="404" y="695"/>
                  </a:moveTo>
                  <a:lnTo>
                    <a:pt x="0" y="646"/>
                  </a:lnTo>
                  <a:lnTo>
                    <a:pt x="0" y="0"/>
                  </a:lnTo>
                  <a:lnTo>
                    <a:pt x="404" y="174"/>
                  </a:lnTo>
                  <a:lnTo>
                    <a:pt x="404" y="69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5"/>
            <p:cNvSpPr>
              <a:spLocks/>
            </p:cNvSpPr>
            <p:nvPr/>
          </p:nvSpPr>
          <p:spPr bwMode="auto">
            <a:xfrm>
              <a:off x="4115690" y="2091445"/>
              <a:ext cx="581431" cy="1042046"/>
            </a:xfrm>
            <a:custGeom>
              <a:avLst/>
              <a:gdLst>
                <a:gd name="T0" fmla="*/ 0 w 385"/>
                <a:gd name="T1" fmla="*/ 690 h 690"/>
                <a:gd name="T2" fmla="*/ 385 w 385"/>
                <a:gd name="T3" fmla="*/ 646 h 690"/>
                <a:gd name="T4" fmla="*/ 385 w 385"/>
                <a:gd name="T5" fmla="*/ 0 h 690"/>
                <a:gd name="T6" fmla="*/ 0 w 385"/>
                <a:gd name="T7" fmla="*/ 159 h 690"/>
                <a:gd name="T8" fmla="*/ 0 w 385"/>
                <a:gd name="T9" fmla="*/ 690 h 690"/>
              </a:gdLst>
              <a:ahLst/>
              <a:cxnLst>
                <a:cxn ang="0">
                  <a:pos x="T0" y="T1"/>
                </a:cxn>
                <a:cxn ang="0">
                  <a:pos x="T2" y="T3"/>
                </a:cxn>
                <a:cxn ang="0">
                  <a:pos x="T4" y="T5"/>
                </a:cxn>
                <a:cxn ang="0">
                  <a:pos x="T6" y="T7"/>
                </a:cxn>
                <a:cxn ang="0">
                  <a:pos x="T8" y="T9"/>
                </a:cxn>
              </a:cxnLst>
              <a:rect l="0" t="0" r="r" b="b"/>
              <a:pathLst>
                <a:path w="385" h="690">
                  <a:moveTo>
                    <a:pt x="0" y="690"/>
                  </a:moveTo>
                  <a:lnTo>
                    <a:pt x="385" y="646"/>
                  </a:lnTo>
                  <a:lnTo>
                    <a:pt x="385" y="0"/>
                  </a:lnTo>
                  <a:lnTo>
                    <a:pt x="0" y="159"/>
                  </a:lnTo>
                  <a:lnTo>
                    <a:pt x="0" y="69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6"/>
            <p:cNvSpPr>
              <a:spLocks/>
            </p:cNvSpPr>
            <p:nvPr/>
          </p:nvSpPr>
          <p:spPr bwMode="auto">
            <a:xfrm>
              <a:off x="4115691" y="3057219"/>
              <a:ext cx="1191557" cy="149511"/>
            </a:xfrm>
            <a:custGeom>
              <a:avLst/>
              <a:gdLst>
                <a:gd name="T0" fmla="*/ 0 w 789"/>
                <a:gd name="T1" fmla="*/ 45 h 99"/>
                <a:gd name="T2" fmla="*/ 497 w 789"/>
                <a:gd name="T3" fmla="*/ 99 h 99"/>
                <a:gd name="T4" fmla="*/ 789 w 789"/>
                <a:gd name="T5" fmla="*/ 50 h 99"/>
                <a:gd name="T6" fmla="*/ 385 w 789"/>
                <a:gd name="T7" fmla="*/ 0 h 99"/>
                <a:gd name="T8" fmla="*/ 0 w 789"/>
                <a:gd name="T9" fmla="*/ 45 h 99"/>
              </a:gdLst>
              <a:ahLst/>
              <a:cxnLst>
                <a:cxn ang="0">
                  <a:pos x="T0" y="T1"/>
                </a:cxn>
                <a:cxn ang="0">
                  <a:pos x="T2" y="T3"/>
                </a:cxn>
                <a:cxn ang="0">
                  <a:pos x="T4" y="T5"/>
                </a:cxn>
                <a:cxn ang="0">
                  <a:pos x="T6" y="T7"/>
                </a:cxn>
                <a:cxn ang="0">
                  <a:pos x="T8" y="T9"/>
                </a:cxn>
              </a:cxnLst>
              <a:rect l="0" t="0" r="r" b="b"/>
              <a:pathLst>
                <a:path w="789" h="99">
                  <a:moveTo>
                    <a:pt x="0" y="45"/>
                  </a:moveTo>
                  <a:lnTo>
                    <a:pt x="497" y="99"/>
                  </a:lnTo>
                  <a:lnTo>
                    <a:pt x="789" y="50"/>
                  </a:lnTo>
                  <a:lnTo>
                    <a:pt x="385" y="0"/>
                  </a:lnTo>
                  <a:lnTo>
                    <a:pt x="0" y="45"/>
                  </a:ln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8"/>
            <p:cNvSpPr>
              <a:spLocks/>
            </p:cNvSpPr>
            <p:nvPr/>
          </p:nvSpPr>
          <p:spPr bwMode="auto">
            <a:xfrm>
              <a:off x="4450958" y="3085164"/>
              <a:ext cx="865351" cy="1481518"/>
            </a:xfrm>
            <a:custGeom>
              <a:avLst/>
              <a:gdLst>
                <a:gd name="T0" fmla="*/ 573 w 573"/>
                <a:gd name="T1" fmla="*/ 811 h 981"/>
                <a:gd name="T2" fmla="*/ 0 w 573"/>
                <a:gd name="T3" fmla="*/ 981 h 981"/>
                <a:gd name="T4" fmla="*/ 0 w 573"/>
                <a:gd name="T5" fmla="*/ 0 h 981"/>
                <a:gd name="T6" fmla="*/ 573 w 573"/>
                <a:gd name="T7" fmla="*/ 66 h 981"/>
                <a:gd name="T8" fmla="*/ 573 w 573"/>
                <a:gd name="T9" fmla="*/ 811 h 981"/>
              </a:gdLst>
              <a:ahLst/>
              <a:cxnLst>
                <a:cxn ang="0">
                  <a:pos x="T0" y="T1"/>
                </a:cxn>
                <a:cxn ang="0">
                  <a:pos x="T2" y="T3"/>
                </a:cxn>
                <a:cxn ang="0">
                  <a:pos x="T4" y="T5"/>
                </a:cxn>
                <a:cxn ang="0">
                  <a:pos x="T6" y="T7"/>
                </a:cxn>
                <a:cxn ang="0">
                  <a:pos x="T8" y="T9"/>
                </a:cxn>
              </a:cxnLst>
              <a:rect l="0" t="0" r="r" b="b"/>
              <a:pathLst>
                <a:path w="573" h="981">
                  <a:moveTo>
                    <a:pt x="573" y="811"/>
                  </a:moveTo>
                  <a:lnTo>
                    <a:pt x="0" y="981"/>
                  </a:lnTo>
                  <a:lnTo>
                    <a:pt x="0" y="0"/>
                  </a:lnTo>
                  <a:lnTo>
                    <a:pt x="573" y="66"/>
                  </a:lnTo>
                  <a:lnTo>
                    <a:pt x="573" y="8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39"/>
            <p:cNvSpPr>
              <a:spLocks/>
            </p:cNvSpPr>
            <p:nvPr/>
          </p:nvSpPr>
          <p:spPr bwMode="auto">
            <a:xfrm>
              <a:off x="3638464" y="3085164"/>
              <a:ext cx="812494" cy="1481518"/>
            </a:xfrm>
            <a:custGeom>
              <a:avLst/>
              <a:gdLst>
                <a:gd name="T0" fmla="*/ 0 w 538"/>
                <a:gd name="T1" fmla="*/ 811 h 981"/>
                <a:gd name="T2" fmla="*/ 538 w 538"/>
                <a:gd name="T3" fmla="*/ 981 h 981"/>
                <a:gd name="T4" fmla="*/ 538 w 538"/>
                <a:gd name="T5" fmla="*/ 0 h 981"/>
                <a:gd name="T6" fmla="*/ 4 w 538"/>
                <a:gd name="T7" fmla="*/ 66 h 981"/>
                <a:gd name="T8" fmla="*/ 0 w 538"/>
                <a:gd name="T9" fmla="*/ 811 h 981"/>
              </a:gdLst>
              <a:ahLst/>
              <a:cxnLst>
                <a:cxn ang="0">
                  <a:pos x="T0" y="T1"/>
                </a:cxn>
                <a:cxn ang="0">
                  <a:pos x="T2" y="T3"/>
                </a:cxn>
                <a:cxn ang="0">
                  <a:pos x="T4" y="T5"/>
                </a:cxn>
                <a:cxn ang="0">
                  <a:pos x="T6" y="T7"/>
                </a:cxn>
                <a:cxn ang="0">
                  <a:pos x="T8" y="T9"/>
                </a:cxn>
              </a:cxnLst>
              <a:rect l="0" t="0" r="r" b="b"/>
              <a:pathLst>
                <a:path w="538" h="981">
                  <a:moveTo>
                    <a:pt x="0" y="811"/>
                  </a:moveTo>
                  <a:lnTo>
                    <a:pt x="538" y="981"/>
                  </a:lnTo>
                  <a:lnTo>
                    <a:pt x="538" y="0"/>
                  </a:lnTo>
                  <a:lnTo>
                    <a:pt x="4" y="66"/>
                  </a:lnTo>
                  <a:lnTo>
                    <a:pt x="0" y="811"/>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716995" y="2475038"/>
              <a:ext cx="235593" cy="86083"/>
            </a:xfrm>
            <a:custGeom>
              <a:avLst/>
              <a:gdLst>
                <a:gd name="T0" fmla="*/ 0 w 156"/>
                <a:gd name="T1" fmla="*/ 55 h 57"/>
                <a:gd name="T2" fmla="*/ 153 w 156"/>
                <a:gd name="T3" fmla="*/ 0 h 57"/>
                <a:gd name="T4" fmla="*/ 156 w 156"/>
                <a:gd name="T5" fmla="*/ 9 h 57"/>
                <a:gd name="T6" fmla="*/ 18 w 156"/>
                <a:gd name="T7" fmla="*/ 57 h 57"/>
                <a:gd name="T8" fmla="*/ 0 w 156"/>
                <a:gd name="T9" fmla="*/ 55 h 57"/>
              </a:gdLst>
              <a:ahLst/>
              <a:cxnLst>
                <a:cxn ang="0">
                  <a:pos x="T0" y="T1"/>
                </a:cxn>
                <a:cxn ang="0">
                  <a:pos x="T2" y="T3"/>
                </a:cxn>
                <a:cxn ang="0">
                  <a:pos x="T4" y="T5"/>
                </a:cxn>
                <a:cxn ang="0">
                  <a:pos x="T6" y="T7"/>
                </a:cxn>
                <a:cxn ang="0">
                  <a:pos x="T8" y="T9"/>
                </a:cxn>
              </a:cxnLst>
              <a:rect l="0" t="0" r="r" b="b"/>
              <a:pathLst>
                <a:path w="156" h="57">
                  <a:moveTo>
                    <a:pt x="0" y="55"/>
                  </a:moveTo>
                  <a:lnTo>
                    <a:pt x="153" y="0"/>
                  </a:lnTo>
                  <a:lnTo>
                    <a:pt x="156" y="9"/>
                  </a:lnTo>
                  <a:lnTo>
                    <a:pt x="18" y="57"/>
                  </a:lnTo>
                  <a:lnTo>
                    <a:pt x="0" y="55"/>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1"/>
            <p:cNvSpPr>
              <a:spLocks/>
            </p:cNvSpPr>
            <p:nvPr/>
          </p:nvSpPr>
          <p:spPr bwMode="auto">
            <a:xfrm>
              <a:off x="3229197" y="1629320"/>
              <a:ext cx="762656" cy="2771239"/>
            </a:xfrm>
            <a:custGeom>
              <a:avLst/>
              <a:gdLst>
                <a:gd name="T0" fmla="*/ 486 w 505"/>
                <a:gd name="T1" fmla="*/ 0 h 1835"/>
                <a:gd name="T2" fmla="*/ 505 w 505"/>
                <a:gd name="T3" fmla="*/ 0 h 1835"/>
                <a:gd name="T4" fmla="*/ 18 w 505"/>
                <a:gd name="T5" fmla="*/ 1831 h 1835"/>
                <a:gd name="T6" fmla="*/ 0 w 505"/>
                <a:gd name="T7" fmla="*/ 1835 h 1835"/>
                <a:gd name="T8" fmla="*/ 486 w 505"/>
                <a:gd name="T9" fmla="*/ 0 h 1835"/>
              </a:gdLst>
              <a:ahLst/>
              <a:cxnLst>
                <a:cxn ang="0">
                  <a:pos x="T0" y="T1"/>
                </a:cxn>
                <a:cxn ang="0">
                  <a:pos x="T2" y="T3"/>
                </a:cxn>
                <a:cxn ang="0">
                  <a:pos x="T4" y="T5"/>
                </a:cxn>
                <a:cxn ang="0">
                  <a:pos x="T6" y="T7"/>
                </a:cxn>
                <a:cxn ang="0">
                  <a:pos x="T8" y="T9"/>
                </a:cxn>
              </a:cxnLst>
              <a:rect l="0" t="0" r="r" b="b"/>
              <a:pathLst>
                <a:path w="505" h="1835">
                  <a:moveTo>
                    <a:pt x="486" y="0"/>
                  </a:moveTo>
                  <a:lnTo>
                    <a:pt x="505" y="0"/>
                  </a:lnTo>
                  <a:lnTo>
                    <a:pt x="18" y="1831"/>
                  </a:lnTo>
                  <a:lnTo>
                    <a:pt x="0" y="1835"/>
                  </a:lnTo>
                  <a:lnTo>
                    <a:pt x="486"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2"/>
            <p:cNvSpPr>
              <a:spLocks/>
            </p:cNvSpPr>
            <p:nvPr/>
          </p:nvSpPr>
          <p:spPr bwMode="auto">
            <a:xfrm>
              <a:off x="3871036" y="1857362"/>
              <a:ext cx="226532" cy="114776"/>
            </a:xfrm>
            <a:custGeom>
              <a:avLst/>
              <a:gdLst>
                <a:gd name="T0" fmla="*/ 0 w 150"/>
                <a:gd name="T1" fmla="*/ 76 h 76"/>
                <a:gd name="T2" fmla="*/ 150 w 150"/>
                <a:gd name="T3" fmla="*/ 0 h 76"/>
                <a:gd name="T4" fmla="*/ 147 w 150"/>
                <a:gd name="T5" fmla="*/ 13 h 76"/>
                <a:gd name="T6" fmla="*/ 21 w 150"/>
                <a:gd name="T7" fmla="*/ 75 h 76"/>
                <a:gd name="T8" fmla="*/ 0 w 150"/>
                <a:gd name="T9" fmla="*/ 76 h 76"/>
              </a:gdLst>
              <a:ahLst/>
              <a:cxnLst>
                <a:cxn ang="0">
                  <a:pos x="T0" y="T1"/>
                </a:cxn>
                <a:cxn ang="0">
                  <a:pos x="T2" y="T3"/>
                </a:cxn>
                <a:cxn ang="0">
                  <a:pos x="T4" y="T5"/>
                </a:cxn>
                <a:cxn ang="0">
                  <a:pos x="T6" y="T7"/>
                </a:cxn>
                <a:cxn ang="0">
                  <a:pos x="T8" y="T9"/>
                </a:cxn>
              </a:cxnLst>
              <a:rect l="0" t="0" r="r" b="b"/>
              <a:pathLst>
                <a:path w="150" h="76">
                  <a:moveTo>
                    <a:pt x="0" y="76"/>
                  </a:moveTo>
                  <a:lnTo>
                    <a:pt x="150" y="0"/>
                  </a:lnTo>
                  <a:lnTo>
                    <a:pt x="147" y="13"/>
                  </a:lnTo>
                  <a:lnTo>
                    <a:pt x="21" y="75"/>
                  </a:lnTo>
                  <a:lnTo>
                    <a:pt x="0" y="76"/>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3"/>
            <p:cNvSpPr>
              <a:spLocks/>
            </p:cNvSpPr>
            <p:nvPr/>
          </p:nvSpPr>
          <p:spPr bwMode="auto">
            <a:xfrm>
              <a:off x="3798546" y="2136751"/>
              <a:ext cx="231062" cy="117797"/>
            </a:xfrm>
            <a:custGeom>
              <a:avLst/>
              <a:gdLst>
                <a:gd name="T0" fmla="*/ 0 w 153"/>
                <a:gd name="T1" fmla="*/ 77 h 78"/>
                <a:gd name="T2" fmla="*/ 153 w 153"/>
                <a:gd name="T3" fmla="*/ 0 h 78"/>
                <a:gd name="T4" fmla="*/ 150 w 153"/>
                <a:gd name="T5" fmla="*/ 16 h 78"/>
                <a:gd name="T6" fmla="*/ 19 w 153"/>
                <a:gd name="T7" fmla="*/ 78 h 78"/>
                <a:gd name="T8" fmla="*/ 0 w 153"/>
                <a:gd name="T9" fmla="*/ 77 h 78"/>
              </a:gdLst>
              <a:ahLst/>
              <a:cxnLst>
                <a:cxn ang="0">
                  <a:pos x="T0" y="T1"/>
                </a:cxn>
                <a:cxn ang="0">
                  <a:pos x="T2" y="T3"/>
                </a:cxn>
                <a:cxn ang="0">
                  <a:pos x="T4" y="T5"/>
                </a:cxn>
                <a:cxn ang="0">
                  <a:pos x="T6" y="T7"/>
                </a:cxn>
                <a:cxn ang="0">
                  <a:pos x="T8" y="T9"/>
                </a:cxn>
              </a:cxnLst>
              <a:rect l="0" t="0" r="r" b="b"/>
              <a:pathLst>
                <a:path w="153" h="78">
                  <a:moveTo>
                    <a:pt x="0" y="77"/>
                  </a:moveTo>
                  <a:lnTo>
                    <a:pt x="153" y="0"/>
                  </a:lnTo>
                  <a:lnTo>
                    <a:pt x="150" y="16"/>
                  </a:lnTo>
                  <a:lnTo>
                    <a:pt x="19" y="78"/>
                  </a:lnTo>
                  <a:lnTo>
                    <a:pt x="0" y="77"/>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4"/>
            <p:cNvSpPr>
              <a:spLocks/>
            </p:cNvSpPr>
            <p:nvPr/>
          </p:nvSpPr>
          <p:spPr bwMode="auto">
            <a:xfrm>
              <a:off x="3641484" y="2780101"/>
              <a:ext cx="246164" cy="61919"/>
            </a:xfrm>
            <a:custGeom>
              <a:avLst/>
              <a:gdLst>
                <a:gd name="T0" fmla="*/ 0 w 163"/>
                <a:gd name="T1" fmla="*/ 39 h 41"/>
                <a:gd name="T2" fmla="*/ 159 w 163"/>
                <a:gd name="T3" fmla="*/ 0 h 41"/>
                <a:gd name="T4" fmla="*/ 163 w 163"/>
                <a:gd name="T5" fmla="*/ 10 h 41"/>
                <a:gd name="T6" fmla="*/ 19 w 163"/>
                <a:gd name="T7" fmla="*/ 41 h 41"/>
                <a:gd name="T8" fmla="*/ 0 w 163"/>
                <a:gd name="T9" fmla="*/ 39 h 41"/>
              </a:gdLst>
              <a:ahLst/>
              <a:cxnLst>
                <a:cxn ang="0">
                  <a:pos x="T0" y="T1"/>
                </a:cxn>
                <a:cxn ang="0">
                  <a:pos x="T2" y="T3"/>
                </a:cxn>
                <a:cxn ang="0">
                  <a:pos x="T4" y="T5"/>
                </a:cxn>
                <a:cxn ang="0">
                  <a:pos x="T6" y="T7"/>
                </a:cxn>
                <a:cxn ang="0">
                  <a:pos x="T8" y="T9"/>
                </a:cxn>
              </a:cxnLst>
              <a:rect l="0" t="0" r="r" b="b"/>
              <a:pathLst>
                <a:path w="163" h="41">
                  <a:moveTo>
                    <a:pt x="0" y="39"/>
                  </a:moveTo>
                  <a:lnTo>
                    <a:pt x="159" y="0"/>
                  </a:lnTo>
                  <a:lnTo>
                    <a:pt x="163" y="10"/>
                  </a:lnTo>
                  <a:lnTo>
                    <a:pt x="19" y="41"/>
                  </a:lnTo>
                  <a:lnTo>
                    <a:pt x="0" y="3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6"/>
            <p:cNvSpPr>
              <a:spLocks/>
            </p:cNvSpPr>
            <p:nvPr/>
          </p:nvSpPr>
          <p:spPr bwMode="auto">
            <a:xfrm>
              <a:off x="3407402" y="3723984"/>
              <a:ext cx="247675" cy="22654"/>
            </a:xfrm>
            <a:custGeom>
              <a:avLst/>
              <a:gdLst>
                <a:gd name="T0" fmla="*/ 0 w 164"/>
                <a:gd name="T1" fmla="*/ 0 h 15"/>
                <a:gd name="T2" fmla="*/ 156 w 164"/>
                <a:gd name="T3" fmla="*/ 15 h 15"/>
                <a:gd name="T4" fmla="*/ 164 w 164"/>
                <a:gd name="T5" fmla="*/ 12 h 15"/>
                <a:gd name="T6" fmla="*/ 18 w 164"/>
                <a:gd name="T7" fmla="*/ 0 h 15"/>
                <a:gd name="T8" fmla="*/ 0 w 164"/>
                <a:gd name="T9" fmla="*/ 0 h 15"/>
              </a:gdLst>
              <a:ahLst/>
              <a:cxnLst>
                <a:cxn ang="0">
                  <a:pos x="T0" y="T1"/>
                </a:cxn>
                <a:cxn ang="0">
                  <a:pos x="T2" y="T3"/>
                </a:cxn>
                <a:cxn ang="0">
                  <a:pos x="T4" y="T5"/>
                </a:cxn>
                <a:cxn ang="0">
                  <a:pos x="T6" y="T7"/>
                </a:cxn>
                <a:cxn ang="0">
                  <a:pos x="T8" y="T9"/>
                </a:cxn>
              </a:cxnLst>
              <a:rect l="0" t="0" r="r" b="b"/>
              <a:pathLst>
                <a:path w="164" h="15">
                  <a:moveTo>
                    <a:pt x="0" y="0"/>
                  </a:moveTo>
                  <a:lnTo>
                    <a:pt x="156" y="15"/>
                  </a:lnTo>
                  <a:lnTo>
                    <a:pt x="164" y="12"/>
                  </a:lnTo>
                  <a:lnTo>
                    <a:pt x="18" y="0"/>
                  </a:lnTo>
                  <a:lnTo>
                    <a:pt x="0" y="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7"/>
            <p:cNvSpPr>
              <a:spLocks/>
            </p:cNvSpPr>
            <p:nvPr/>
          </p:nvSpPr>
          <p:spPr bwMode="auto">
            <a:xfrm>
              <a:off x="3319809" y="4051699"/>
              <a:ext cx="240123" cy="48327"/>
            </a:xfrm>
            <a:custGeom>
              <a:avLst/>
              <a:gdLst>
                <a:gd name="T0" fmla="*/ 0 w 159"/>
                <a:gd name="T1" fmla="*/ 0 h 32"/>
                <a:gd name="T2" fmla="*/ 157 w 159"/>
                <a:gd name="T3" fmla="*/ 32 h 32"/>
                <a:gd name="T4" fmla="*/ 159 w 159"/>
                <a:gd name="T5" fmla="*/ 26 h 32"/>
                <a:gd name="T6" fmla="*/ 19 w 159"/>
                <a:gd name="T7" fmla="*/ 0 h 32"/>
                <a:gd name="T8" fmla="*/ 0 w 159"/>
                <a:gd name="T9" fmla="*/ 0 h 32"/>
              </a:gdLst>
              <a:ahLst/>
              <a:cxnLst>
                <a:cxn ang="0">
                  <a:pos x="T0" y="T1"/>
                </a:cxn>
                <a:cxn ang="0">
                  <a:pos x="T2" y="T3"/>
                </a:cxn>
                <a:cxn ang="0">
                  <a:pos x="T4" y="T5"/>
                </a:cxn>
                <a:cxn ang="0">
                  <a:pos x="T6" y="T7"/>
                </a:cxn>
                <a:cxn ang="0">
                  <a:pos x="T8" y="T9"/>
                </a:cxn>
              </a:cxnLst>
              <a:rect l="0" t="0" r="r" b="b"/>
              <a:pathLst>
                <a:path w="159" h="32">
                  <a:moveTo>
                    <a:pt x="0" y="0"/>
                  </a:moveTo>
                  <a:lnTo>
                    <a:pt x="157" y="32"/>
                  </a:lnTo>
                  <a:lnTo>
                    <a:pt x="159" y="26"/>
                  </a:lnTo>
                  <a:lnTo>
                    <a:pt x="19" y="0"/>
                  </a:lnTo>
                  <a:lnTo>
                    <a:pt x="0" y="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48"/>
            <p:cNvSpPr>
              <a:spLocks noEditPoints="1"/>
            </p:cNvSpPr>
            <p:nvPr/>
          </p:nvSpPr>
          <p:spPr bwMode="auto">
            <a:xfrm>
              <a:off x="3159727" y="1460176"/>
              <a:ext cx="1100944" cy="3058179"/>
            </a:xfrm>
            <a:custGeom>
              <a:avLst/>
              <a:gdLst>
                <a:gd name="T0" fmla="*/ 672 w 729"/>
                <a:gd name="T1" fmla="*/ 52 h 2025"/>
                <a:gd name="T2" fmla="*/ 637 w 729"/>
                <a:gd name="T3" fmla="*/ 199 h 2025"/>
                <a:gd name="T4" fmla="*/ 489 w 729"/>
                <a:gd name="T5" fmla="*/ 276 h 2025"/>
                <a:gd name="T6" fmla="*/ 532 w 729"/>
                <a:gd name="T7" fmla="*/ 112 h 2025"/>
                <a:gd name="T8" fmla="*/ 485 w 729"/>
                <a:gd name="T9" fmla="*/ 157 h 2025"/>
                <a:gd name="T10" fmla="*/ 0 w 729"/>
                <a:gd name="T11" fmla="*/ 1928 h 2025"/>
                <a:gd name="T12" fmla="*/ 46 w 729"/>
                <a:gd name="T13" fmla="*/ 1947 h 2025"/>
                <a:gd name="T14" fmla="*/ 93 w 729"/>
                <a:gd name="T15" fmla="*/ 1769 h 2025"/>
                <a:gd name="T16" fmla="*/ 248 w 729"/>
                <a:gd name="T17" fmla="*/ 1811 h 2025"/>
                <a:gd name="T18" fmla="*/ 203 w 729"/>
                <a:gd name="T19" fmla="*/ 2001 h 2025"/>
                <a:gd name="T20" fmla="*/ 269 w 729"/>
                <a:gd name="T21" fmla="*/ 2025 h 2025"/>
                <a:gd name="T22" fmla="*/ 729 w 729"/>
                <a:gd name="T23" fmla="*/ 0 h 2025"/>
                <a:gd name="T24" fmla="*/ 672 w 729"/>
                <a:gd name="T25" fmla="*/ 52 h 2025"/>
                <a:gd name="T26" fmla="*/ 621 w 729"/>
                <a:gd name="T27" fmla="*/ 263 h 2025"/>
                <a:gd name="T28" fmla="*/ 592 w 729"/>
                <a:gd name="T29" fmla="*/ 384 h 2025"/>
                <a:gd name="T30" fmla="*/ 438 w 729"/>
                <a:gd name="T31" fmla="*/ 462 h 2025"/>
                <a:gd name="T32" fmla="*/ 471 w 729"/>
                <a:gd name="T33" fmla="*/ 338 h 2025"/>
                <a:gd name="T34" fmla="*/ 621 w 729"/>
                <a:gd name="T35" fmla="*/ 263 h 2025"/>
                <a:gd name="T36" fmla="*/ 220 w 729"/>
                <a:gd name="T37" fmla="*/ 1290 h 2025"/>
                <a:gd name="T38" fmla="*/ 265 w 729"/>
                <a:gd name="T39" fmla="*/ 1120 h 2025"/>
                <a:gd name="T40" fmla="*/ 419 w 729"/>
                <a:gd name="T41" fmla="*/ 1100 h 2025"/>
                <a:gd name="T42" fmla="*/ 376 w 729"/>
                <a:gd name="T43" fmla="*/ 1282 h 2025"/>
                <a:gd name="T44" fmla="*/ 220 w 729"/>
                <a:gd name="T45" fmla="*/ 1290 h 2025"/>
                <a:gd name="T46" fmla="*/ 361 w 729"/>
                <a:gd name="T47" fmla="*/ 1344 h 2025"/>
                <a:gd name="T48" fmla="*/ 320 w 729"/>
                <a:gd name="T49" fmla="*/ 1514 h 2025"/>
                <a:gd name="T50" fmla="*/ 164 w 729"/>
                <a:gd name="T51" fmla="*/ 1499 h 2025"/>
                <a:gd name="T52" fmla="*/ 206 w 729"/>
                <a:gd name="T53" fmla="*/ 1343 h 2025"/>
                <a:gd name="T54" fmla="*/ 361 w 729"/>
                <a:gd name="T55" fmla="*/ 1344 h 2025"/>
                <a:gd name="T56" fmla="*/ 280 w 729"/>
                <a:gd name="T57" fmla="*/ 1064 h 2025"/>
                <a:gd name="T58" fmla="*/ 320 w 729"/>
                <a:gd name="T59" fmla="*/ 913 h 2025"/>
                <a:gd name="T60" fmla="*/ 473 w 729"/>
                <a:gd name="T61" fmla="*/ 877 h 2025"/>
                <a:gd name="T62" fmla="*/ 434 w 729"/>
                <a:gd name="T63" fmla="*/ 1038 h 2025"/>
                <a:gd name="T64" fmla="*/ 280 w 729"/>
                <a:gd name="T65" fmla="*/ 1064 h 2025"/>
                <a:gd name="T66" fmla="*/ 335 w 729"/>
                <a:gd name="T67" fmla="*/ 855 h 2025"/>
                <a:gd name="T68" fmla="*/ 369 w 729"/>
                <a:gd name="T69" fmla="*/ 727 h 2025"/>
                <a:gd name="T70" fmla="*/ 523 w 729"/>
                <a:gd name="T71" fmla="*/ 672 h 2025"/>
                <a:gd name="T72" fmla="*/ 487 w 729"/>
                <a:gd name="T73" fmla="*/ 814 h 2025"/>
                <a:gd name="T74" fmla="*/ 335 w 729"/>
                <a:gd name="T75" fmla="*/ 855 h 2025"/>
                <a:gd name="T76" fmla="*/ 386 w 729"/>
                <a:gd name="T77" fmla="*/ 663 h 2025"/>
                <a:gd name="T78" fmla="*/ 423 w 729"/>
                <a:gd name="T79" fmla="*/ 525 h 2025"/>
                <a:gd name="T80" fmla="*/ 576 w 729"/>
                <a:gd name="T81" fmla="*/ 448 h 2025"/>
                <a:gd name="T82" fmla="*/ 539 w 729"/>
                <a:gd name="T83" fmla="*/ 602 h 2025"/>
                <a:gd name="T84" fmla="*/ 386 w 729"/>
                <a:gd name="T85" fmla="*/ 663 h 2025"/>
                <a:gd name="T86" fmla="*/ 263 w 729"/>
                <a:gd name="T87" fmla="*/ 1748 h 2025"/>
                <a:gd name="T88" fmla="*/ 107 w 729"/>
                <a:gd name="T89" fmla="*/ 1716 h 2025"/>
                <a:gd name="T90" fmla="*/ 149 w 729"/>
                <a:gd name="T91" fmla="*/ 1558 h 2025"/>
                <a:gd name="T92" fmla="*/ 304 w 729"/>
                <a:gd name="T93" fmla="*/ 1576 h 2025"/>
                <a:gd name="T94" fmla="*/ 263 w 729"/>
                <a:gd name="T95" fmla="*/ 1748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9" h="2025">
                  <a:moveTo>
                    <a:pt x="672" y="52"/>
                  </a:moveTo>
                  <a:lnTo>
                    <a:pt x="637" y="199"/>
                  </a:lnTo>
                  <a:lnTo>
                    <a:pt x="489" y="276"/>
                  </a:lnTo>
                  <a:lnTo>
                    <a:pt x="532" y="112"/>
                  </a:lnTo>
                  <a:lnTo>
                    <a:pt x="485" y="157"/>
                  </a:lnTo>
                  <a:lnTo>
                    <a:pt x="0" y="1928"/>
                  </a:lnTo>
                  <a:lnTo>
                    <a:pt x="46" y="1947"/>
                  </a:lnTo>
                  <a:lnTo>
                    <a:pt x="93" y="1769"/>
                  </a:lnTo>
                  <a:lnTo>
                    <a:pt x="248" y="1811"/>
                  </a:lnTo>
                  <a:lnTo>
                    <a:pt x="203" y="2001"/>
                  </a:lnTo>
                  <a:lnTo>
                    <a:pt x="269" y="2025"/>
                  </a:lnTo>
                  <a:lnTo>
                    <a:pt x="729" y="0"/>
                  </a:lnTo>
                  <a:lnTo>
                    <a:pt x="672" y="52"/>
                  </a:lnTo>
                  <a:close/>
                  <a:moveTo>
                    <a:pt x="621" y="263"/>
                  </a:moveTo>
                  <a:lnTo>
                    <a:pt x="592" y="384"/>
                  </a:lnTo>
                  <a:lnTo>
                    <a:pt x="438" y="462"/>
                  </a:lnTo>
                  <a:lnTo>
                    <a:pt x="471" y="338"/>
                  </a:lnTo>
                  <a:lnTo>
                    <a:pt x="621" y="263"/>
                  </a:lnTo>
                  <a:close/>
                  <a:moveTo>
                    <a:pt x="220" y="1290"/>
                  </a:moveTo>
                  <a:lnTo>
                    <a:pt x="265" y="1120"/>
                  </a:lnTo>
                  <a:lnTo>
                    <a:pt x="419" y="1100"/>
                  </a:lnTo>
                  <a:lnTo>
                    <a:pt x="376" y="1282"/>
                  </a:lnTo>
                  <a:lnTo>
                    <a:pt x="220" y="1290"/>
                  </a:lnTo>
                  <a:close/>
                  <a:moveTo>
                    <a:pt x="361" y="1344"/>
                  </a:moveTo>
                  <a:lnTo>
                    <a:pt x="320" y="1514"/>
                  </a:lnTo>
                  <a:lnTo>
                    <a:pt x="164" y="1499"/>
                  </a:lnTo>
                  <a:lnTo>
                    <a:pt x="206" y="1343"/>
                  </a:lnTo>
                  <a:lnTo>
                    <a:pt x="361" y="1344"/>
                  </a:lnTo>
                  <a:close/>
                  <a:moveTo>
                    <a:pt x="280" y="1064"/>
                  </a:moveTo>
                  <a:lnTo>
                    <a:pt x="320" y="913"/>
                  </a:lnTo>
                  <a:lnTo>
                    <a:pt x="473" y="877"/>
                  </a:lnTo>
                  <a:lnTo>
                    <a:pt x="434" y="1038"/>
                  </a:lnTo>
                  <a:lnTo>
                    <a:pt x="280" y="1064"/>
                  </a:lnTo>
                  <a:close/>
                  <a:moveTo>
                    <a:pt x="335" y="855"/>
                  </a:moveTo>
                  <a:lnTo>
                    <a:pt x="369" y="727"/>
                  </a:lnTo>
                  <a:lnTo>
                    <a:pt x="523" y="672"/>
                  </a:lnTo>
                  <a:lnTo>
                    <a:pt x="487" y="814"/>
                  </a:lnTo>
                  <a:lnTo>
                    <a:pt x="335" y="855"/>
                  </a:lnTo>
                  <a:close/>
                  <a:moveTo>
                    <a:pt x="386" y="663"/>
                  </a:moveTo>
                  <a:lnTo>
                    <a:pt x="423" y="525"/>
                  </a:lnTo>
                  <a:lnTo>
                    <a:pt x="576" y="448"/>
                  </a:lnTo>
                  <a:lnTo>
                    <a:pt x="539" y="602"/>
                  </a:lnTo>
                  <a:lnTo>
                    <a:pt x="386" y="663"/>
                  </a:lnTo>
                  <a:close/>
                  <a:moveTo>
                    <a:pt x="263" y="1748"/>
                  </a:moveTo>
                  <a:lnTo>
                    <a:pt x="107" y="1716"/>
                  </a:lnTo>
                  <a:lnTo>
                    <a:pt x="149" y="1558"/>
                  </a:lnTo>
                  <a:lnTo>
                    <a:pt x="304" y="1576"/>
                  </a:lnTo>
                  <a:lnTo>
                    <a:pt x="263" y="1748"/>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9"/>
            <p:cNvSpPr>
              <a:spLocks/>
            </p:cNvSpPr>
            <p:nvPr/>
          </p:nvSpPr>
          <p:spPr bwMode="auto">
            <a:xfrm>
              <a:off x="3558423" y="1460176"/>
              <a:ext cx="721881" cy="3058179"/>
            </a:xfrm>
            <a:custGeom>
              <a:avLst/>
              <a:gdLst>
                <a:gd name="T0" fmla="*/ 459 w 478"/>
                <a:gd name="T1" fmla="*/ 0 h 2025"/>
                <a:gd name="T2" fmla="*/ 478 w 478"/>
                <a:gd name="T3" fmla="*/ 0 h 2025"/>
                <a:gd name="T4" fmla="*/ 34 w 478"/>
                <a:gd name="T5" fmla="*/ 2017 h 2025"/>
                <a:gd name="T6" fmla="*/ 0 w 478"/>
                <a:gd name="T7" fmla="*/ 2025 h 2025"/>
                <a:gd name="T8" fmla="*/ 459 w 478"/>
                <a:gd name="T9" fmla="*/ 0 h 2025"/>
              </a:gdLst>
              <a:ahLst/>
              <a:cxnLst>
                <a:cxn ang="0">
                  <a:pos x="T0" y="T1"/>
                </a:cxn>
                <a:cxn ang="0">
                  <a:pos x="T2" y="T3"/>
                </a:cxn>
                <a:cxn ang="0">
                  <a:pos x="T4" y="T5"/>
                </a:cxn>
                <a:cxn ang="0">
                  <a:pos x="T6" y="T7"/>
                </a:cxn>
                <a:cxn ang="0">
                  <a:pos x="T8" y="T9"/>
                </a:cxn>
              </a:cxnLst>
              <a:rect l="0" t="0" r="r" b="b"/>
              <a:pathLst>
                <a:path w="478" h="2025">
                  <a:moveTo>
                    <a:pt x="459" y="0"/>
                  </a:moveTo>
                  <a:lnTo>
                    <a:pt x="478" y="0"/>
                  </a:lnTo>
                  <a:lnTo>
                    <a:pt x="34" y="2017"/>
                  </a:lnTo>
                  <a:lnTo>
                    <a:pt x="0" y="2025"/>
                  </a:lnTo>
                  <a:lnTo>
                    <a:pt x="459" y="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9" name="TextBox 178"/>
          <p:cNvSpPr txBox="1"/>
          <p:nvPr/>
        </p:nvSpPr>
        <p:spPr>
          <a:xfrm>
            <a:off x="447793" y="1869680"/>
            <a:ext cx="4497736" cy="2523768"/>
          </a:xfrm>
          <a:prstGeom prst="rect">
            <a:avLst/>
          </a:prstGeom>
          <a:noFill/>
        </p:spPr>
        <p:txBody>
          <a:bodyPr wrap="square" rtlCol="0">
            <a:spAutoFit/>
          </a:bodyPr>
          <a:lstStyle/>
          <a:p>
            <a:pPr marL="285750" indent="-285750">
              <a:buSzPct val="70000"/>
              <a:buFont typeface="Arial"/>
              <a:buChar char="•"/>
            </a:pPr>
            <a:r>
              <a:rPr lang="en-US" altLang="ja-JP" dirty="0" smtClean="0"/>
              <a:t>Understand </a:t>
            </a:r>
            <a:r>
              <a:rPr lang="en-US" altLang="ja-JP" dirty="0"/>
              <a:t>your work responsibilities</a:t>
            </a:r>
          </a:p>
          <a:p>
            <a:pPr marL="285750" indent="-285750">
              <a:buSzPct val="70000"/>
              <a:buFont typeface="Arial"/>
              <a:buChar char="•"/>
            </a:pPr>
            <a:r>
              <a:rPr lang="en-US" altLang="ja-JP" dirty="0" smtClean="0"/>
              <a:t>Find </a:t>
            </a:r>
            <a:r>
              <a:rPr lang="en-US" altLang="ja-JP" dirty="0"/>
              <a:t>your group of friends</a:t>
            </a:r>
          </a:p>
          <a:p>
            <a:pPr marL="285750" indent="-285750">
              <a:buSzPct val="70000"/>
              <a:buFont typeface="Arial"/>
              <a:buChar char="•"/>
            </a:pPr>
            <a:r>
              <a:rPr kumimoji="1" lang="en-US" altLang="ja-JP" dirty="0" smtClean="0"/>
              <a:t>Travel </a:t>
            </a:r>
            <a:r>
              <a:rPr kumimoji="1" lang="en-US" altLang="ja-JP" dirty="0"/>
              <a:t>around Niigata</a:t>
            </a:r>
          </a:p>
          <a:p>
            <a:pPr lvl="1">
              <a:buSzPct val="70000"/>
              <a:buFont typeface="Wingdings" panose="05000000000000000000" pitchFamily="2" charset="2"/>
              <a:buChar char="u"/>
            </a:pPr>
            <a:endParaRPr kumimoji="1" lang="en-US" altLang="ja-JP" dirty="0"/>
          </a:p>
          <a:p>
            <a:pPr algn="ctr">
              <a:buSzPct val="70000"/>
            </a:pPr>
            <a:r>
              <a:rPr lang="en-US" altLang="ja-JP" sz="2800" b="1" dirty="0"/>
              <a:t>Autumn problems</a:t>
            </a:r>
            <a:r>
              <a:rPr lang="en-US" altLang="ja-JP" sz="2800" b="1" dirty="0" smtClean="0"/>
              <a:t>:</a:t>
            </a:r>
          </a:p>
          <a:p>
            <a:pPr algn="ctr">
              <a:buSzPct val="70000"/>
            </a:pPr>
            <a:endParaRPr lang="en-US" altLang="ja-JP" b="1" dirty="0"/>
          </a:p>
          <a:p>
            <a:pPr marL="285750" indent="-285750">
              <a:buSzPct val="70000"/>
              <a:buFont typeface="Arial"/>
              <a:buChar char="•"/>
            </a:pPr>
            <a:r>
              <a:rPr kumimoji="1" lang="en-US" altLang="ja-JP" dirty="0" smtClean="0"/>
              <a:t>Spreading </a:t>
            </a:r>
            <a:r>
              <a:rPr kumimoji="1" lang="en-US" altLang="ja-JP" dirty="0"/>
              <a:t>yourself too thin</a:t>
            </a:r>
          </a:p>
          <a:p>
            <a:pPr marL="285750" indent="-285750">
              <a:buSzPct val="70000"/>
              <a:buFont typeface="Arial"/>
              <a:buChar char="•"/>
            </a:pPr>
            <a:r>
              <a:rPr kumimoji="1" lang="en-US" altLang="ja-JP" dirty="0" smtClean="0"/>
              <a:t>Communication </a:t>
            </a:r>
            <a:r>
              <a:rPr kumimoji="1" lang="en-US" altLang="ja-JP" dirty="0"/>
              <a:t>issues</a:t>
            </a:r>
            <a:endParaRPr kumimoji="1" lang="ja-JP" altLang="en-US" dirty="0"/>
          </a:p>
        </p:txBody>
      </p:sp>
      <p:sp>
        <p:nvSpPr>
          <p:cNvPr id="180" name="Rectangle 179"/>
          <p:cNvSpPr/>
          <p:nvPr/>
        </p:nvSpPr>
        <p:spPr>
          <a:xfrm>
            <a:off x="447793" y="1070300"/>
            <a:ext cx="2806703" cy="400110"/>
          </a:xfrm>
          <a:prstGeom prst="rect">
            <a:avLst/>
          </a:prstGeom>
        </p:spPr>
        <p:txBody>
          <a:bodyPr wrap="none">
            <a:spAutoFit/>
          </a:bodyPr>
          <a:lstStyle/>
          <a:p>
            <a:r>
              <a:rPr lang="en-US" sz="2000" b="1" dirty="0" smtClean="0">
                <a:latin typeface="Raleway" panose="020B0003030101060003" pitchFamily="34" charset="0"/>
              </a:rPr>
              <a:t>Start to settle into life</a:t>
            </a:r>
            <a:endParaRPr lang="en-US" sz="2000" b="1" dirty="0">
              <a:latin typeface="Raleway" panose="020B0003030101060003" pitchFamily="34" charset="0"/>
            </a:endParaRPr>
          </a:p>
        </p:txBody>
      </p:sp>
      <p:pic>
        <p:nvPicPr>
          <p:cNvPr id="4" name="Picture 3" descr="chans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3850">
            <a:off x="7990912" y="922698"/>
            <a:ext cx="734171" cy="652596"/>
          </a:xfrm>
          <a:prstGeom prst="rect">
            <a:avLst/>
          </a:prstGeom>
        </p:spPr>
      </p:pic>
      <p:pic>
        <p:nvPicPr>
          <p:cNvPr id="5" name="Picture 4" descr="clefai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86726">
            <a:off x="7428115" y="733857"/>
            <a:ext cx="763646" cy="703265"/>
          </a:xfrm>
          <a:prstGeom prst="rect">
            <a:avLst/>
          </a:prstGeom>
        </p:spPr>
      </p:pic>
      <p:pic>
        <p:nvPicPr>
          <p:cNvPr id="7" name="Picture 6" descr="jigglypuff.jpg"/>
          <p:cNvPicPr>
            <a:picLocks noChangeAspect="1"/>
          </p:cNvPicPr>
          <p:nvPr/>
        </p:nvPicPr>
        <p:blipFill>
          <a:blip r:embed="rId4">
            <a:extLst>
              <a:ext uri="{BEBA8EAE-BF5A-486C-A8C5-ECC9F3942E4B}">
                <a14:imgProps xmlns:a14="http://schemas.microsoft.com/office/drawing/2010/main">
                  <a14:imgLayer r:embed="rId5">
                    <a14:imgEffect>
                      <a14:backgroundRemoval t="10000" b="90000" l="5217" r="90000">
                        <a14:foregroundMark x1="26522" y1="53913" x2="26522" y2="53913"/>
                        <a14:foregroundMark x1="52609" y1="60000" x2="52609" y2="60000"/>
                        <a14:foregroundMark x1="56957" y1="49565" x2="56957" y2="49565"/>
                        <a14:foregroundMark x1="34783" y1="43478" x2="34783" y2="43478"/>
                      </a14:backgroundRemoval>
                    </a14:imgEffect>
                  </a14:imgLayer>
                </a14:imgProps>
              </a:ext>
              <a:ext uri="{28A0092B-C50C-407E-A947-70E740481C1C}">
                <a14:useLocalDpi xmlns:a14="http://schemas.microsoft.com/office/drawing/2010/main" val="0"/>
              </a:ext>
            </a:extLst>
          </a:blip>
          <a:stretch>
            <a:fillRect/>
          </a:stretch>
        </p:blipFill>
        <p:spPr>
          <a:xfrm rot="20328789" flipH="1">
            <a:off x="6896917" y="972179"/>
            <a:ext cx="744058" cy="744058"/>
          </a:xfrm>
          <a:prstGeom prst="rect">
            <a:avLst/>
          </a:prstGeom>
        </p:spPr>
      </p:pic>
      <p:pic>
        <p:nvPicPr>
          <p:cNvPr id="27" name="図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59283328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animEffect transition="in" filter="fade">
                                      <p:cBhvr>
                                        <p:cTn id="7" dur="1000"/>
                                        <p:tgtEl>
                                          <p:spTgt spid="180">
                                            <p:txEl>
                                              <p:pRg st="0" end="0"/>
                                            </p:txEl>
                                          </p:spTgt>
                                        </p:tgtEl>
                                      </p:cBhvr>
                                    </p:animEffect>
                                    <p:anim calcmode="lin" valueType="num">
                                      <p:cBhvr>
                                        <p:cTn id="8" dur="1000" fill="hold"/>
                                        <p:tgtEl>
                                          <p:spTgt spid="18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8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9">
                                            <p:txEl>
                                              <p:pRg st="0" end="0"/>
                                            </p:txEl>
                                          </p:spTgt>
                                        </p:tgtEl>
                                        <p:attrNameLst>
                                          <p:attrName>style.visibility</p:attrName>
                                        </p:attrNameLst>
                                      </p:cBhvr>
                                      <p:to>
                                        <p:strVal val="visible"/>
                                      </p:to>
                                    </p:set>
                                    <p:anim calcmode="lin" valueType="num">
                                      <p:cBhvr additive="base">
                                        <p:cTn id="15"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9">
                                            <p:txEl>
                                              <p:pRg st="1" end="1"/>
                                            </p:txEl>
                                          </p:spTgt>
                                        </p:tgtEl>
                                        <p:attrNameLst>
                                          <p:attrName>style.visibility</p:attrName>
                                        </p:attrNameLst>
                                      </p:cBhvr>
                                      <p:to>
                                        <p:strVal val="visible"/>
                                      </p:to>
                                    </p:set>
                                    <p:anim calcmode="lin" valueType="num">
                                      <p:cBhvr additive="base">
                                        <p:cTn id="21" dur="500" fill="hold"/>
                                        <p:tgtEl>
                                          <p:spTgt spid="179">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9">
                                            <p:txEl>
                                              <p:pRg st="2" end="2"/>
                                            </p:txEl>
                                          </p:spTgt>
                                        </p:tgtEl>
                                        <p:attrNameLst>
                                          <p:attrName>style.visibility</p:attrName>
                                        </p:attrNameLst>
                                      </p:cBhvr>
                                      <p:to>
                                        <p:strVal val="visible"/>
                                      </p:to>
                                    </p:set>
                                    <p:anim calcmode="lin" valueType="num">
                                      <p:cBhvr additive="base">
                                        <p:cTn id="27" dur="500" fill="hold"/>
                                        <p:tgtEl>
                                          <p:spTgt spid="179">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179">
                                            <p:txEl>
                                              <p:pRg st="4" end="4"/>
                                            </p:txEl>
                                          </p:spTgt>
                                        </p:tgtEl>
                                        <p:attrNameLst>
                                          <p:attrName>style.visibility</p:attrName>
                                        </p:attrNameLst>
                                      </p:cBhvr>
                                      <p:to>
                                        <p:strVal val="visible"/>
                                      </p:to>
                                    </p:set>
                                    <p:animEffect transition="in" filter="fade">
                                      <p:cBhvr>
                                        <p:cTn id="33" dur="1000"/>
                                        <p:tgtEl>
                                          <p:spTgt spid="179">
                                            <p:txEl>
                                              <p:pRg st="4" end="4"/>
                                            </p:txEl>
                                          </p:spTgt>
                                        </p:tgtEl>
                                      </p:cBhvr>
                                    </p:animEffect>
                                    <p:anim calcmode="lin" valueType="num">
                                      <p:cBhvr>
                                        <p:cTn id="34" dur="1000" fill="hold"/>
                                        <p:tgtEl>
                                          <p:spTgt spid="179">
                                            <p:txEl>
                                              <p:pRg st="4" end="4"/>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79">
                                            <p:txEl>
                                              <p:pRg st="4" end="4"/>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79">
                                            <p:txEl>
                                              <p:pRg st="6" end="6"/>
                                            </p:txEl>
                                          </p:spTgt>
                                        </p:tgtEl>
                                        <p:attrNameLst>
                                          <p:attrName>style.visibility</p:attrName>
                                        </p:attrNameLst>
                                      </p:cBhvr>
                                      <p:to>
                                        <p:strVal val="visible"/>
                                      </p:to>
                                    </p:set>
                                    <p:anim calcmode="lin" valueType="num">
                                      <p:cBhvr additive="base">
                                        <p:cTn id="41" dur="500"/>
                                        <p:tgtEl>
                                          <p:spTgt spid="179">
                                            <p:txEl>
                                              <p:pRg st="6" end="6"/>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7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79">
                                            <p:txEl>
                                              <p:pRg st="7" end="7"/>
                                            </p:txEl>
                                          </p:spTgt>
                                        </p:tgtEl>
                                        <p:attrNameLst>
                                          <p:attrName>style.visibility</p:attrName>
                                        </p:attrNameLst>
                                      </p:cBhvr>
                                      <p:to>
                                        <p:strVal val="visible"/>
                                      </p:to>
                                    </p:set>
                                    <p:anim calcmode="lin" valueType="num">
                                      <p:cBhvr additive="base">
                                        <p:cTn id="47" dur="500"/>
                                        <p:tgtEl>
                                          <p:spTgt spid="179">
                                            <p:txEl>
                                              <p:pRg st="7" end="7"/>
                                            </p:txEl>
                                          </p:spTgt>
                                        </p:tgtEl>
                                        <p:attrNameLst>
                                          <p:attrName>ppt_y</p:attrName>
                                        </p:attrNameLst>
                                      </p:cBhvr>
                                      <p:tavLst>
                                        <p:tav tm="0">
                                          <p:val>
                                            <p:strVal val="#ppt_y+#ppt_h*1.125000"/>
                                          </p:val>
                                        </p:tav>
                                        <p:tav tm="100000">
                                          <p:val>
                                            <p:strVal val="#ppt_y"/>
                                          </p:val>
                                        </p:tav>
                                      </p:tavLst>
                                    </p:anim>
                                    <p:animEffect transition="in" filter="wipe(up)">
                                      <p:cBhvr>
                                        <p:cTn id="48" dur="500"/>
                                        <p:tgtEl>
                                          <p:spTgt spid="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23" name="Shape 1833"/>
          <p:cNvSpPr/>
          <p:nvPr/>
        </p:nvSpPr>
        <p:spPr>
          <a:xfrm>
            <a:off x="0" y="0"/>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lang="en-US" dirty="0" smtClean="0">
              <a:latin typeface="Raleway"/>
              <a:cs typeface="Raleway"/>
            </a:endParaRPr>
          </a:p>
        </p:txBody>
      </p:sp>
      <p:sp>
        <p:nvSpPr>
          <p:cNvPr id="2" name="Rectangle 1"/>
          <p:cNvSpPr/>
          <p:nvPr/>
        </p:nvSpPr>
        <p:spPr>
          <a:xfrm>
            <a:off x="445535" y="1223441"/>
            <a:ext cx="4216000" cy="523220"/>
          </a:xfrm>
          <a:prstGeom prst="rect">
            <a:avLst/>
          </a:prstGeom>
        </p:spPr>
        <p:txBody>
          <a:bodyPr wrap="square">
            <a:spAutoFit/>
          </a:bodyPr>
          <a:lstStyle/>
          <a:p>
            <a:pPr lvl="1"/>
            <a:endParaRPr lang="en-US" sz="2800" b="1" dirty="0">
              <a:latin typeface="Raleway"/>
              <a:cs typeface="Raleway"/>
            </a:endParaRPr>
          </a:p>
        </p:txBody>
      </p:sp>
      <p:sp>
        <p:nvSpPr>
          <p:cNvPr id="15" name="Rectangle 14"/>
          <p:cNvSpPr/>
          <p:nvPr/>
        </p:nvSpPr>
        <p:spPr>
          <a:xfrm>
            <a:off x="577047" y="2177548"/>
            <a:ext cx="3932088" cy="307777"/>
          </a:xfrm>
          <a:prstGeom prst="rect">
            <a:avLst/>
          </a:prstGeom>
        </p:spPr>
        <p:txBody>
          <a:bodyPr wrap="square">
            <a:spAutoFit/>
          </a:bodyPr>
          <a:lstStyle/>
          <a:p>
            <a:pPr lvl="1"/>
            <a:endParaRPr lang="en-US" sz="1400" dirty="0">
              <a:solidFill>
                <a:srgbClr val="4B4B4B"/>
              </a:solidFill>
              <a:latin typeface="+mj-lt"/>
              <a:cs typeface="Raleway"/>
            </a:endParaRPr>
          </a:p>
        </p:txBody>
      </p:sp>
      <p:sp>
        <p:nvSpPr>
          <p:cNvPr id="16" name="Rectangle 15"/>
          <p:cNvSpPr/>
          <p:nvPr/>
        </p:nvSpPr>
        <p:spPr>
          <a:xfrm>
            <a:off x="729447" y="2329948"/>
            <a:ext cx="3932088" cy="307777"/>
          </a:xfrm>
          <a:prstGeom prst="rect">
            <a:avLst/>
          </a:prstGeom>
        </p:spPr>
        <p:txBody>
          <a:bodyPr wrap="square">
            <a:spAutoFit/>
          </a:bodyPr>
          <a:lstStyle/>
          <a:p>
            <a:pPr lvl="1"/>
            <a:endParaRPr lang="en-US" sz="1400" dirty="0">
              <a:solidFill>
                <a:srgbClr val="4B4B4B"/>
              </a:solidFill>
              <a:latin typeface="+mj-lt"/>
              <a:cs typeface="Raleway"/>
            </a:endParaRPr>
          </a:p>
        </p:txBody>
      </p:sp>
      <p:sp>
        <p:nvSpPr>
          <p:cNvPr id="24" name="TextBox 23"/>
          <p:cNvSpPr txBox="1"/>
          <p:nvPr/>
        </p:nvSpPr>
        <p:spPr>
          <a:xfrm>
            <a:off x="2569883" y="259480"/>
            <a:ext cx="6360752" cy="707886"/>
          </a:xfrm>
          <a:prstGeom prst="rect">
            <a:avLst/>
          </a:prstGeom>
          <a:noFill/>
        </p:spPr>
        <p:txBody>
          <a:bodyPr wrap="square" rtlCol="0">
            <a:spAutoFit/>
          </a:bodyPr>
          <a:lstStyle/>
          <a:p>
            <a:pPr algn="ctr"/>
            <a:r>
              <a:rPr lang="en-US" sz="4000" b="1" dirty="0" smtClean="0">
                <a:solidFill>
                  <a:srgbClr val="FFFFFF"/>
                </a:solidFill>
              </a:rPr>
              <a:t>Spreading yourself too thin</a:t>
            </a:r>
            <a:endParaRPr lang="en-US" sz="4000" b="1" dirty="0">
              <a:solidFill>
                <a:srgbClr val="FFFFFF"/>
              </a:solidFill>
            </a:endParaRPr>
          </a:p>
        </p:txBody>
      </p:sp>
      <p:sp>
        <p:nvSpPr>
          <p:cNvPr id="5" name="TextBox 4"/>
          <p:cNvSpPr txBox="1"/>
          <p:nvPr/>
        </p:nvSpPr>
        <p:spPr>
          <a:xfrm>
            <a:off x="3060667" y="980765"/>
            <a:ext cx="3987378" cy="3877985"/>
          </a:xfrm>
          <a:prstGeom prst="rect">
            <a:avLst/>
          </a:prstGeom>
          <a:noFill/>
        </p:spPr>
        <p:txBody>
          <a:bodyPr wrap="square" rtlCol="0">
            <a:spAutoFit/>
          </a:bodyPr>
          <a:lstStyle/>
          <a:p>
            <a:r>
              <a:rPr kumimoji="1" lang="en-US" altLang="ja-JP" sz="2400" b="1" dirty="0">
                <a:solidFill>
                  <a:schemeClr val="bg1"/>
                </a:solidFill>
              </a:rPr>
              <a:t>The Problem:</a:t>
            </a:r>
          </a:p>
          <a:p>
            <a:pPr marL="285750" indent="-285750">
              <a:buSzPct val="70000"/>
              <a:buFont typeface="Arial"/>
              <a:buChar char="•"/>
            </a:pPr>
            <a:r>
              <a:rPr lang="en-US" altLang="ja-JP" dirty="0" smtClean="0">
                <a:solidFill>
                  <a:schemeClr val="bg1"/>
                </a:solidFill>
              </a:rPr>
              <a:t>Very </a:t>
            </a:r>
            <a:r>
              <a:rPr lang="en-US" altLang="ja-JP" dirty="0">
                <a:solidFill>
                  <a:schemeClr val="bg1"/>
                </a:solidFill>
              </a:rPr>
              <a:t>easy to be very active</a:t>
            </a:r>
          </a:p>
          <a:p>
            <a:pPr marL="742950" lvl="1" indent="-285750">
              <a:buSzPct val="70000"/>
              <a:buFont typeface="Arial"/>
              <a:buChar char="•"/>
            </a:pPr>
            <a:r>
              <a:rPr lang="en-US" altLang="ja-JP" dirty="0" smtClean="0">
                <a:solidFill>
                  <a:schemeClr val="bg1"/>
                </a:solidFill>
              </a:rPr>
              <a:t>Parties</a:t>
            </a:r>
            <a:r>
              <a:rPr lang="en-US" altLang="ja-JP" dirty="0">
                <a:solidFill>
                  <a:schemeClr val="bg1"/>
                </a:solidFill>
              </a:rPr>
              <a:t>, hobbies, sporting events, Japanese classes, travelling, judo, tea ceremony, English club, </a:t>
            </a:r>
            <a:r>
              <a:rPr lang="en-US" altLang="ja-JP" dirty="0" err="1">
                <a:solidFill>
                  <a:schemeClr val="bg1"/>
                </a:solidFill>
              </a:rPr>
              <a:t>enkais</a:t>
            </a:r>
            <a:r>
              <a:rPr lang="en-US" altLang="ja-JP" dirty="0">
                <a:solidFill>
                  <a:schemeClr val="bg1"/>
                </a:solidFill>
              </a:rPr>
              <a:t>, </a:t>
            </a:r>
            <a:r>
              <a:rPr lang="en-US" altLang="ja-JP" dirty="0" err="1">
                <a:solidFill>
                  <a:schemeClr val="bg1"/>
                </a:solidFill>
              </a:rPr>
              <a:t>etc</a:t>
            </a:r>
            <a:r>
              <a:rPr lang="en-US" altLang="ja-JP" dirty="0">
                <a:solidFill>
                  <a:schemeClr val="bg1"/>
                </a:solidFill>
              </a:rPr>
              <a:t>, </a:t>
            </a:r>
            <a:r>
              <a:rPr lang="en-US" altLang="ja-JP" dirty="0" err="1">
                <a:solidFill>
                  <a:schemeClr val="bg1"/>
                </a:solidFill>
              </a:rPr>
              <a:t>etc</a:t>
            </a:r>
            <a:r>
              <a:rPr lang="en-US" altLang="ja-JP" dirty="0">
                <a:solidFill>
                  <a:schemeClr val="bg1"/>
                </a:solidFill>
              </a:rPr>
              <a:t>, etc. </a:t>
            </a:r>
          </a:p>
          <a:p>
            <a:pPr lvl="1">
              <a:buSzPct val="70000"/>
              <a:buFont typeface="Wingdings" panose="05000000000000000000" pitchFamily="2" charset="2"/>
              <a:buChar char="u"/>
            </a:pPr>
            <a:endParaRPr lang="en-US" altLang="ja-JP" dirty="0">
              <a:solidFill>
                <a:schemeClr val="bg1"/>
              </a:solidFill>
            </a:endParaRPr>
          </a:p>
          <a:p>
            <a:pPr lvl="1">
              <a:buSzPct val="70000"/>
            </a:pPr>
            <a:endParaRPr lang="en-US" altLang="ja-JP" dirty="0">
              <a:solidFill>
                <a:schemeClr val="bg1"/>
              </a:solidFill>
            </a:endParaRPr>
          </a:p>
          <a:p>
            <a:pPr lvl="1">
              <a:buSzPct val="70000"/>
              <a:buFont typeface="Wingdings" panose="05000000000000000000" pitchFamily="2" charset="2"/>
              <a:buChar char="u"/>
            </a:pPr>
            <a:endParaRPr lang="en-US" altLang="ja-JP" dirty="0">
              <a:solidFill>
                <a:schemeClr val="bg1"/>
              </a:solidFill>
            </a:endParaRPr>
          </a:p>
          <a:p>
            <a:pPr>
              <a:buSzPct val="70000"/>
            </a:pPr>
            <a:r>
              <a:rPr kumimoji="1" lang="en-US" altLang="ja-JP" dirty="0">
                <a:solidFill>
                  <a:schemeClr val="bg1"/>
                </a:solidFill>
              </a:rPr>
              <a:t>Can lead you to crash and burn later in the year</a:t>
            </a:r>
          </a:p>
          <a:p>
            <a:pPr lvl="1"/>
            <a:endParaRPr lang="en-US" altLang="ja-JP" dirty="0">
              <a:solidFill>
                <a:schemeClr val="bg1"/>
              </a:solidFill>
            </a:endParaRPr>
          </a:p>
          <a:p>
            <a:pPr lvl="1"/>
            <a:endParaRPr kumimoji="1" lang="ja-JP" altLang="en-US" dirty="0">
              <a:solidFill>
                <a:schemeClr val="bg1"/>
              </a:solidFill>
            </a:endParaRPr>
          </a:p>
        </p:txBody>
      </p:sp>
      <p:pic>
        <p:nvPicPr>
          <p:cNvPr id="4" name="Picture 3" descr="dizzy ash.png"/>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7344" r="99375">
                        <a14:foregroundMark x1="38750" y1="39583" x2="38750" y2="39583"/>
                        <a14:foregroundMark x1="52969" y1="63750" x2="52969" y2="63750"/>
                        <a14:foregroundMark x1="59375" y1="66458" x2="59375" y2="66458"/>
                        <a14:foregroundMark x1="46094" y1="60625" x2="46094" y2="60625"/>
                        <a14:foregroundMark x1="41875" y1="56875" x2="41875" y2="56875"/>
                        <a14:foregroundMark x1="37813" y1="49792" x2="37813" y2="49792"/>
                        <a14:foregroundMark x1="40156" y1="46250" x2="40156" y2="46250"/>
                        <a14:foregroundMark x1="38281" y1="42917" x2="38281" y2="42917"/>
                        <a14:foregroundMark x1="55469" y1="67083" x2="55469" y2="67083"/>
                        <a14:foregroundMark x1="91406" y1="82708" x2="91406" y2="82708"/>
                        <a14:foregroundMark x1="94531" y1="66667" x2="94531" y2="66667"/>
                        <a14:foregroundMark x1="97500" y1="77292" x2="97500" y2="77292"/>
                        <a14:foregroundMark x1="95625" y1="76667" x2="95625" y2="76667"/>
                        <a14:foregroundMark x1="92969" y1="73958" x2="92969" y2="73958"/>
                        <a14:foregroundMark x1="81406" y1="15208" x2="81406" y2="15208"/>
                        <a14:foregroundMark x1="37031" y1="61458" x2="37031" y2="61458"/>
                        <a14:foregroundMark x1="19844" y1="85417" x2="19844" y2="85417"/>
                        <a14:foregroundMark x1="11250" y1="82500" x2="11250" y2="82500"/>
                        <a14:foregroundMark x1="44063" y1="96875" x2="44063" y2="96875"/>
                        <a14:foregroundMark x1="48750" y1="58333" x2="48750" y2="58333"/>
                        <a14:foregroundMark x1="41406" y1="36042" x2="41406" y2="36042"/>
                        <a14:foregroundMark x1="45156" y1="35000" x2="45156" y2="35000"/>
                        <a14:foregroundMark x1="60000" y1="69375" x2="60000" y2="69375"/>
                        <a14:foregroundMark x1="22344" y1="80833" x2="22344" y2="80833"/>
                        <a14:foregroundMark x1="16250" y1="86042" x2="16250" y2="86042"/>
                        <a14:foregroundMark x1="9375" y1="77292" x2="9375" y2="77292"/>
                        <a14:foregroundMark x1="8750" y1="59167" x2="8750" y2="59167"/>
                        <a14:foregroundMark x1="9531" y1="53958" x2="9531" y2="53958"/>
                        <a14:foregroundMark x1="9531" y1="73333" x2="9531" y2="73333"/>
                        <a14:foregroundMark x1="13438" y1="87292" x2="13438" y2="87292"/>
                        <a14:foregroundMark x1="13750" y1="81875" x2="13750" y2="81875"/>
                        <a14:foregroundMark x1="24063" y1="87292" x2="24063" y2="87292"/>
                        <a14:foregroundMark x1="17344" y1="82083" x2="17344" y2="82083"/>
                        <a14:foregroundMark x1="12031" y1="77917" x2="12031" y2="77917"/>
                        <a14:foregroundMark x1="96875" y1="66458" x2="96875" y2="66458"/>
                        <a14:backgroundMark x1="94531" y1="71667" x2="94531" y2="71667"/>
                        <a14:backgroundMark x1="94531" y1="71667" x2="94531" y2="71667"/>
                      </a14:backgroundRemoval>
                    </a14:imgEffect>
                  </a14:imgLayer>
                </a14:imgProps>
              </a:ext>
              <a:ext uri="{28A0092B-C50C-407E-A947-70E740481C1C}">
                <a14:useLocalDpi xmlns:a14="http://schemas.microsoft.com/office/drawing/2010/main" val="0"/>
              </a:ext>
            </a:extLst>
          </a:blip>
          <a:srcRect l="26269" r="2162"/>
          <a:stretch/>
        </p:blipFill>
        <p:spPr>
          <a:xfrm>
            <a:off x="0" y="926974"/>
            <a:ext cx="2677571" cy="2805947"/>
          </a:xfrm>
          <a:prstGeom prst="rect">
            <a:avLst/>
          </a:prstGeom>
        </p:spPr>
      </p:pic>
      <p:sp>
        <p:nvSpPr>
          <p:cNvPr id="7" name="Down Arrow 6"/>
          <p:cNvSpPr/>
          <p:nvPr/>
        </p:nvSpPr>
        <p:spPr>
          <a:xfrm>
            <a:off x="4661535" y="2928470"/>
            <a:ext cx="762112" cy="59764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060667" y="982355"/>
            <a:ext cx="6342586" cy="1969770"/>
          </a:xfrm>
          <a:prstGeom prst="rect">
            <a:avLst/>
          </a:prstGeom>
          <a:noFill/>
        </p:spPr>
        <p:txBody>
          <a:bodyPr wrap="square" rtlCol="0">
            <a:spAutoFit/>
          </a:bodyPr>
          <a:lstStyle/>
          <a:p>
            <a:r>
              <a:rPr lang="en-US" altLang="ja-JP" sz="2400" b="1" dirty="0">
                <a:solidFill>
                  <a:srgbClr val="FFFFFF"/>
                </a:solidFill>
              </a:rPr>
              <a:t>The Solution:</a:t>
            </a:r>
          </a:p>
          <a:p>
            <a:pPr marL="285750" indent="-285750">
              <a:buSzPct val="70000"/>
              <a:buFont typeface="Arial"/>
              <a:buChar char="•"/>
            </a:pPr>
            <a:r>
              <a:rPr lang="en-US" altLang="ja-JP" sz="2000" dirty="0" smtClean="0">
                <a:solidFill>
                  <a:srgbClr val="FFFFFF"/>
                </a:solidFill>
              </a:rPr>
              <a:t>Think </a:t>
            </a:r>
            <a:r>
              <a:rPr lang="en-US" altLang="ja-JP" sz="2000" dirty="0">
                <a:solidFill>
                  <a:srgbClr val="FFFFFF"/>
                </a:solidFill>
              </a:rPr>
              <a:t>before you say yes</a:t>
            </a:r>
          </a:p>
          <a:p>
            <a:pPr marL="285750" indent="-285750">
              <a:buSzPct val="70000"/>
              <a:buFont typeface="Arial"/>
              <a:buChar char="•"/>
            </a:pPr>
            <a:r>
              <a:rPr lang="en-US" altLang="ja-JP" sz="2000" dirty="0" smtClean="0">
                <a:solidFill>
                  <a:srgbClr val="FFFFFF"/>
                </a:solidFill>
              </a:rPr>
              <a:t>Live </a:t>
            </a:r>
            <a:r>
              <a:rPr lang="en-US" altLang="ja-JP" sz="2000" dirty="0">
                <a:solidFill>
                  <a:srgbClr val="FFFFFF"/>
                </a:solidFill>
              </a:rPr>
              <a:t>your life at </a:t>
            </a:r>
            <a:r>
              <a:rPr lang="en-US" altLang="ja-JP" sz="2000" dirty="0" smtClean="0">
                <a:solidFill>
                  <a:srgbClr val="FFFFFF"/>
                </a:solidFill>
              </a:rPr>
              <a:t>70-80</a:t>
            </a:r>
            <a:r>
              <a:rPr lang="en-US" altLang="ja-JP" sz="2000" dirty="0">
                <a:solidFill>
                  <a:srgbClr val="FFFFFF"/>
                </a:solidFill>
              </a:rPr>
              <a:t>% of your normal pace</a:t>
            </a:r>
          </a:p>
          <a:p>
            <a:pPr marL="285750" indent="-285750">
              <a:buSzPct val="70000"/>
              <a:buFont typeface="Arial"/>
              <a:buChar char="•"/>
            </a:pPr>
            <a:r>
              <a:rPr lang="en-US" altLang="ja-JP" sz="2000" dirty="0" smtClean="0">
                <a:solidFill>
                  <a:srgbClr val="FFFFFF"/>
                </a:solidFill>
              </a:rPr>
              <a:t>Take </a:t>
            </a:r>
            <a:r>
              <a:rPr lang="en-US" altLang="ja-JP" sz="2000" dirty="0">
                <a:solidFill>
                  <a:srgbClr val="FFFFFF"/>
                </a:solidFill>
              </a:rPr>
              <a:t>time to recharge</a:t>
            </a:r>
          </a:p>
          <a:p>
            <a:pPr marL="285750" indent="-285750">
              <a:buSzPct val="70000"/>
              <a:buFont typeface="Arial"/>
              <a:buChar char="•"/>
            </a:pPr>
            <a:r>
              <a:rPr lang="en-US" altLang="ja-JP" sz="2000" dirty="0" smtClean="0">
                <a:solidFill>
                  <a:srgbClr val="FFFFFF"/>
                </a:solidFill>
              </a:rPr>
              <a:t>Assess </a:t>
            </a:r>
            <a:r>
              <a:rPr lang="en-US" altLang="ja-JP" sz="2000" dirty="0">
                <a:solidFill>
                  <a:srgbClr val="FFFFFF"/>
                </a:solidFill>
              </a:rPr>
              <a:t>the things that you would be willing to drop</a:t>
            </a:r>
          </a:p>
          <a:p>
            <a:endParaRPr lang="en-US" dirty="0">
              <a:solidFill>
                <a:srgbClr val="FFFFFF"/>
              </a:solidFill>
            </a:endParaRPr>
          </a:p>
        </p:txBody>
      </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126021296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900" decel="100000" fill="hold"/>
                                        <p:tgtEl>
                                          <p:spTgt spid="7"/>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5">
                                            <p:txEl>
                                              <p:pRg st="1" end="1"/>
                                            </p:txEl>
                                          </p:spTgt>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
                                            <p:txEl>
                                              <p:pRg st="2" end="2"/>
                                            </p:txEl>
                                          </p:spTgt>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5">
                                            <p:txEl>
                                              <p:pRg st="6" end="6"/>
                                            </p:txEl>
                                          </p:spTgt>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7"/>
                                        </p:tgtEl>
                                        <p:attrNameLst>
                                          <p:attrName>style.visibility</p:attrName>
                                        </p:attrNameLst>
                                      </p:cBhvr>
                                      <p:to>
                                        <p:strVal val="hidden"/>
                                      </p:to>
                                    </p:set>
                                  </p:childTnLst>
                                </p:cTn>
                              </p:par>
                            </p:childTnLst>
                          </p:cTn>
                        </p:par>
                        <p:par>
                          <p:cTn id="50" fill="hold">
                            <p:stCondLst>
                              <p:cond delay="0"/>
                            </p:stCondLst>
                            <p:childTnLst>
                              <p:par>
                                <p:cTn id="51" presetID="42" presetClass="entr" presetSubtype="0" fill="hold" nodeType="after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Effect transition="in" filter="fade">
                                      <p:cBhvr>
                                        <p:cTn id="53" dur="1000"/>
                                        <p:tgtEl>
                                          <p:spTgt spid="8">
                                            <p:txEl>
                                              <p:pRg st="0" end="0"/>
                                            </p:txEl>
                                          </p:spTgt>
                                        </p:tgtEl>
                                      </p:cBhvr>
                                    </p:animEffect>
                                    <p:anim calcmode="lin" valueType="num">
                                      <p:cBhvr>
                                        <p:cTn id="5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8">
                                            <p:txEl>
                                              <p:pRg st="1" end="1"/>
                                            </p:txEl>
                                          </p:spTgt>
                                        </p:tgtEl>
                                        <p:attrNameLst>
                                          <p:attrName>style.visibility</p:attrName>
                                        </p:attrNameLst>
                                      </p:cBhvr>
                                      <p:to>
                                        <p:strVal val="visible"/>
                                      </p:to>
                                    </p:set>
                                    <p:animEffect transition="in" filter="fade">
                                      <p:cBhvr>
                                        <p:cTn id="60" dur="1000"/>
                                        <p:tgtEl>
                                          <p:spTgt spid="8">
                                            <p:txEl>
                                              <p:pRg st="1" end="1"/>
                                            </p:txEl>
                                          </p:spTgt>
                                        </p:tgtEl>
                                      </p:cBhvr>
                                    </p:animEffect>
                                    <p:anim calcmode="lin" valueType="num">
                                      <p:cBhvr>
                                        <p:cTn id="61"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62" dur="900" decel="100000" fill="hold"/>
                                        <p:tgtEl>
                                          <p:spTgt spid="8">
                                            <p:txEl>
                                              <p:pRg st="1" end="1"/>
                                            </p:tx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8">
                                            <p:txEl>
                                              <p:pRg st="1" end="1"/>
                                            </p:txEl>
                                          </p:spTgt>
                                        </p:tgtEl>
                                        <p:attrNameLst>
                                          <p:attrName>ppt_y</p:attrName>
                                        </p:attrNameLst>
                                      </p:cBhvr>
                                      <p:tavLst>
                                        <p:tav tm="0">
                                          <p:val>
                                            <p:strVal val="#ppt_y-.03"/>
                                          </p:val>
                                        </p:tav>
                                        <p:tav tm="100000">
                                          <p:val>
                                            <p:strVal val="#ppt_y"/>
                                          </p:val>
                                        </p:tav>
                                      </p:tavLst>
                                    </p:anim>
                                  </p:childTnLst>
                                </p:cTn>
                              </p:par>
                              <p:par>
                                <p:cTn id="64" presetID="37" presetClass="entr" presetSubtype="0" fill="hold" nodeType="withEffect">
                                  <p:stCondLst>
                                    <p:cond delay="0"/>
                                  </p:stCondLst>
                                  <p:childTnLst>
                                    <p:set>
                                      <p:cBhvr>
                                        <p:cTn id="65" dur="1" fill="hold">
                                          <p:stCondLst>
                                            <p:cond delay="0"/>
                                          </p:stCondLst>
                                        </p:cTn>
                                        <p:tgtEl>
                                          <p:spTgt spid="8">
                                            <p:txEl>
                                              <p:pRg st="2" end="2"/>
                                            </p:txEl>
                                          </p:spTgt>
                                        </p:tgtEl>
                                        <p:attrNameLst>
                                          <p:attrName>style.visibility</p:attrName>
                                        </p:attrNameLst>
                                      </p:cBhvr>
                                      <p:to>
                                        <p:strVal val="visible"/>
                                      </p:to>
                                    </p:set>
                                    <p:animEffect transition="in" filter="fade">
                                      <p:cBhvr>
                                        <p:cTn id="66" dur="1000"/>
                                        <p:tgtEl>
                                          <p:spTgt spid="8">
                                            <p:txEl>
                                              <p:pRg st="2" end="2"/>
                                            </p:txEl>
                                          </p:spTgt>
                                        </p:tgtEl>
                                      </p:cBhvr>
                                    </p:animEffect>
                                    <p:anim calcmode="lin" valueType="num">
                                      <p:cBhvr>
                                        <p:cTn id="6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8">
                                            <p:txEl>
                                              <p:pRg st="2" end="2"/>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
                                            <p:txEl>
                                              <p:pRg st="2" end="2"/>
                                            </p:txEl>
                                          </p:spTgt>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1000"/>
                                        <p:tgtEl>
                                          <p:spTgt spid="8">
                                            <p:txEl>
                                              <p:pRg st="3" end="3"/>
                                            </p:txEl>
                                          </p:spTgt>
                                        </p:tgtEl>
                                      </p:cBhvr>
                                    </p:animEffect>
                                    <p:anim calcmode="lin" valueType="num">
                                      <p:cBhvr>
                                        <p:cTn id="7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8">
                                            <p:txEl>
                                              <p:pRg st="3" end="3"/>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xEl>
                                              <p:pRg st="3" end="3"/>
                                            </p:txEl>
                                          </p:spTgt>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8">
                                            <p:txEl>
                                              <p:pRg st="4" end="4"/>
                                            </p:txEl>
                                          </p:spTgt>
                                        </p:tgtEl>
                                        <p:attrNameLst>
                                          <p:attrName>style.visibility</p:attrName>
                                        </p:attrNameLst>
                                      </p:cBhvr>
                                      <p:to>
                                        <p:strVal val="visible"/>
                                      </p:to>
                                    </p:set>
                                    <p:animEffect transition="in" filter="fade">
                                      <p:cBhvr>
                                        <p:cTn id="78" dur="1000"/>
                                        <p:tgtEl>
                                          <p:spTgt spid="8">
                                            <p:txEl>
                                              <p:pRg st="4" end="4"/>
                                            </p:txEl>
                                          </p:spTgt>
                                        </p:tgtEl>
                                      </p:cBhvr>
                                    </p:animEffect>
                                    <p:anim calcmode="lin" valueType="num">
                                      <p:cBhvr>
                                        <p:cTn id="7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80" dur="900" decel="100000" fill="hold"/>
                                        <p:tgtEl>
                                          <p:spTgt spid="8">
                                            <p:txEl>
                                              <p:pRg st="4" end="4"/>
                                            </p:txEl>
                                          </p:spTgt>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15</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316941" y="0"/>
            <a:ext cx="5827058"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p:cNvSpPr/>
          <p:nvPr/>
        </p:nvSpPr>
        <p:spPr>
          <a:xfrm>
            <a:off x="3137647" y="0"/>
            <a:ext cx="6006352" cy="514350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186904" y="261610"/>
            <a:ext cx="4614053" cy="523220"/>
          </a:xfrm>
          <a:prstGeom prst="rect">
            <a:avLst/>
          </a:prstGeom>
        </p:spPr>
        <p:txBody>
          <a:bodyPr wrap="none" lIns="0">
            <a:spAutoFit/>
          </a:bodyPr>
          <a:lstStyle/>
          <a:p>
            <a:r>
              <a:rPr lang="en-US" sz="2800" b="1" dirty="0" smtClean="0">
                <a:latin typeface="Raleway" panose="020B0003030101060003" pitchFamily="34" charset="0"/>
              </a:rPr>
              <a:t>COMMUNICATION ISSUES</a:t>
            </a:r>
          </a:p>
        </p:txBody>
      </p:sp>
      <p:sp>
        <p:nvSpPr>
          <p:cNvPr id="2" name="TextBox 1"/>
          <p:cNvSpPr txBox="1"/>
          <p:nvPr/>
        </p:nvSpPr>
        <p:spPr>
          <a:xfrm>
            <a:off x="5211432" y="925422"/>
            <a:ext cx="3932567" cy="4218078"/>
          </a:xfrm>
          <a:prstGeom prst="rect">
            <a:avLst/>
          </a:prstGeom>
          <a:noFill/>
        </p:spPr>
        <p:txBody>
          <a:bodyPr wrap="square" rtlCol="0">
            <a:spAutoFit/>
          </a:bodyPr>
          <a:lstStyle/>
          <a:p>
            <a:pPr algn="ctr">
              <a:lnSpc>
                <a:spcPct val="90000"/>
              </a:lnSpc>
            </a:pPr>
            <a:r>
              <a:rPr lang="en-US" altLang="ja-JP" sz="2400" b="1" dirty="0" smtClean="0">
                <a:solidFill>
                  <a:srgbClr val="FFFFFF"/>
                </a:solidFill>
              </a:rPr>
              <a:t>The Solution:</a:t>
            </a:r>
          </a:p>
          <a:p>
            <a:pPr>
              <a:buSzPct val="70000"/>
              <a:buFont typeface="Wingdings" panose="05000000000000000000" pitchFamily="2" charset="2"/>
              <a:buChar char="u"/>
            </a:pPr>
            <a:endParaRPr lang="en-US" altLang="ja-JP" dirty="0" smtClean="0">
              <a:solidFill>
                <a:srgbClr val="FFFFFF"/>
              </a:solidFill>
            </a:endParaRPr>
          </a:p>
          <a:p>
            <a:pPr marL="285750" indent="-285750">
              <a:buSzPct val="70000"/>
              <a:buFont typeface="Arial"/>
              <a:buChar char="•"/>
            </a:pPr>
            <a:r>
              <a:rPr lang="en-US" altLang="ja-JP" sz="2000" dirty="0" smtClean="0">
                <a:solidFill>
                  <a:srgbClr val="FFFFFF"/>
                </a:solidFill>
              </a:rPr>
              <a:t>Teachers </a:t>
            </a:r>
            <a:r>
              <a:rPr lang="en-US" altLang="ja-JP" sz="2000" dirty="0">
                <a:solidFill>
                  <a:srgbClr val="FFFFFF"/>
                </a:solidFill>
              </a:rPr>
              <a:t>have their own work</a:t>
            </a:r>
          </a:p>
          <a:p>
            <a:pPr marL="285750" indent="-285750">
              <a:buSzPct val="70000"/>
              <a:buFont typeface="Arial"/>
              <a:buChar char="•"/>
            </a:pPr>
            <a:r>
              <a:rPr lang="en-US" altLang="ja-JP" sz="2000" dirty="0" smtClean="0">
                <a:solidFill>
                  <a:srgbClr val="FFFFFF"/>
                </a:solidFill>
              </a:rPr>
              <a:t>New </a:t>
            </a:r>
            <a:r>
              <a:rPr lang="en-US" altLang="ja-JP" sz="2000" dirty="0">
                <a:solidFill>
                  <a:srgbClr val="FFFFFF"/>
                </a:solidFill>
              </a:rPr>
              <a:t>workers are often given very little training</a:t>
            </a:r>
          </a:p>
          <a:p>
            <a:pPr marL="285750" indent="-285750">
              <a:buSzPct val="70000"/>
              <a:buFont typeface="Arial"/>
              <a:buChar char="•"/>
            </a:pPr>
            <a:r>
              <a:rPr lang="en-US" altLang="ja-JP" sz="2000" dirty="0" smtClean="0">
                <a:solidFill>
                  <a:srgbClr val="FFFFFF"/>
                </a:solidFill>
              </a:rPr>
              <a:t>Other </a:t>
            </a:r>
            <a:r>
              <a:rPr lang="en-US" altLang="ja-JP" sz="2000" dirty="0">
                <a:solidFill>
                  <a:srgbClr val="FFFFFF"/>
                </a:solidFill>
              </a:rPr>
              <a:t>teachers = afraid of speaking to you</a:t>
            </a:r>
          </a:p>
          <a:p>
            <a:pPr marL="285750" indent="-285750">
              <a:buSzPct val="70000"/>
              <a:buFont typeface="Arial"/>
              <a:buChar char="•"/>
            </a:pPr>
            <a:r>
              <a:rPr lang="en-US" altLang="ja-JP" sz="2000" dirty="0" smtClean="0">
                <a:solidFill>
                  <a:srgbClr val="FFFFFF"/>
                </a:solidFill>
              </a:rPr>
              <a:t>E</a:t>
            </a:r>
            <a:r>
              <a:rPr lang="en-US" altLang="ja-JP" sz="2000" dirty="0">
                <a:solidFill>
                  <a:srgbClr val="FFFFFF"/>
                </a:solidFill>
              </a:rPr>
              <a:t>-mail your supervisor or other teachers</a:t>
            </a:r>
          </a:p>
          <a:p>
            <a:pPr marL="285750" indent="-285750">
              <a:buSzPct val="70000"/>
              <a:buFont typeface="Arial"/>
              <a:buChar char="•"/>
            </a:pPr>
            <a:r>
              <a:rPr lang="en-US" altLang="ja-JP" sz="2000" dirty="0">
                <a:solidFill>
                  <a:srgbClr val="FFFFFF"/>
                </a:solidFill>
              </a:rPr>
              <a:t>Ask questions</a:t>
            </a:r>
          </a:p>
          <a:p>
            <a:pPr marL="285750" indent="-285750">
              <a:buSzPct val="70000"/>
              <a:buFont typeface="Arial"/>
              <a:buChar char="•"/>
            </a:pPr>
            <a:r>
              <a:rPr lang="en-US" altLang="ja-JP" sz="2000" dirty="0" smtClean="0">
                <a:solidFill>
                  <a:srgbClr val="FFFFFF"/>
                </a:solidFill>
              </a:rPr>
              <a:t>Discuss </a:t>
            </a:r>
            <a:r>
              <a:rPr lang="en-US" altLang="ja-JP" sz="2000" dirty="0">
                <a:solidFill>
                  <a:srgbClr val="FFFFFF"/>
                </a:solidFill>
              </a:rPr>
              <a:t>problems &amp; expectations with teachers</a:t>
            </a:r>
          </a:p>
          <a:p>
            <a:pPr>
              <a:lnSpc>
                <a:spcPct val="170000"/>
              </a:lnSpc>
              <a:buSzPct val="70000"/>
              <a:buFont typeface="Wingdings" panose="05000000000000000000" pitchFamily="2" charset="2"/>
              <a:buChar char="u"/>
            </a:pPr>
            <a:endParaRPr lang="en-US" altLang="ja-JP" dirty="0"/>
          </a:p>
        </p:txBody>
      </p:sp>
      <p:sp>
        <p:nvSpPr>
          <p:cNvPr id="7" name="Rectangle 6"/>
          <p:cNvSpPr/>
          <p:nvPr/>
        </p:nvSpPr>
        <p:spPr>
          <a:xfrm>
            <a:off x="186904" y="986699"/>
            <a:ext cx="4572000" cy="3771802"/>
          </a:xfrm>
          <a:prstGeom prst="rect">
            <a:avLst/>
          </a:prstGeom>
        </p:spPr>
        <p:txBody>
          <a:bodyPr>
            <a:spAutoFit/>
          </a:bodyPr>
          <a:lstStyle/>
          <a:p>
            <a:pPr>
              <a:lnSpc>
                <a:spcPct val="90000"/>
              </a:lnSpc>
            </a:pPr>
            <a:r>
              <a:rPr lang="en-US" altLang="ja-JP" sz="2400" b="1" dirty="0"/>
              <a:t>The Problem</a:t>
            </a:r>
            <a:r>
              <a:rPr lang="en-US" altLang="ja-JP" sz="2400" b="1" dirty="0" smtClean="0"/>
              <a:t>:</a:t>
            </a:r>
          </a:p>
          <a:p>
            <a:pPr>
              <a:lnSpc>
                <a:spcPct val="90000"/>
              </a:lnSpc>
            </a:pPr>
            <a:endParaRPr lang="en-US" altLang="ja-JP" sz="2200" dirty="0"/>
          </a:p>
          <a:p>
            <a:pPr marL="342900" indent="-342900">
              <a:lnSpc>
                <a:spcPct val="90000"/>
              </a:lnSpc>
              <a:buSzPct val="70000"/>
              <a:buFont typeface="Arial"/>
              <a:buChar char="•"/>
            </a:pPr>
            <a:r>
              <a:rPr lang="en-US" altLang="ja-JP" sz="2200" dirty="0" smtClean="0"/>
              <a:t>JTEs </a:t>
            </a:r>
            <a:r>
              <a:rPr lang="en-US" altLang="ja-JP" sz="2200" dirty="0"/>
              <a:t>don’t tell you anything </a:t>
            </a:r>
          </a:p>
          <a:p>
            <a:pPr marL="342900" indent="-342900">
              <a:lnSpc>
                <a:spcPct val="170000"/>
              </a:lnSpc>
              <a:buSzPct val="70000"/>
              <a:buFont typeface="Arial"/>
              <a:buChar char="•"/>
            </a:pPr>
            <a:r>
              <a:rPr lang="en-US" altLang="ja-JP" sz="2200" dirty="0" smtClean="0"/>
              <a:t>People </a:t>
            </a:r>
            <a:r>
              <a:rPr lang="en-US" altLang="ja-JP" sz="2200" dirty="0"/>
              <a:t>have unreasonable expectations</a:t>
            </a:r>
          </a:p>
          <a:p>
            <a:pPr marL="342900" indent="-342900">
              <a:lnSpc>
                <a:spcPct val="160000"/>
              </a:lnSpc>
              <a:buSzPct val="70000"/>
              <a:buFont typeface="Arial"/>
              <a:buChar char="•"/>
            </a:pPr>
            <a:r>
              <a:rPr lang="en-US" altLang="ja-JP" sz="2200" dirty="0" smtClean="0"/>
              <a:t>Stuck </a:t>
            </a:r>
            <a:r>
              <a:rPr lang="en-US" altLang="ja-JP" sz="2200" dirty="0"/>
              <a:t>in your predecessor’s </a:t>
            </a:r>
            <a:br>
              <a:rPr lang="en-US" altLang="ja-JP" sz="2200" dirty="0"/>
            </a:br>
            <a:r>
              <a:rPr lang="en-US" altLang="ja-JP" sz="2200" dirty="0" smtClean="0"/>
              <a:t>shadow</a:t>
            </a:r>
            <a:endParaRPr lang="en-US" altLang="ja-JP" sz="2200" dirty="0"/>
          </a:p>
          <a:p>
            <a:pPr>
              <a:lnSpc>
                <a:spcPct val="90000"/>
              </a:lnSpc>
            </a:pPr>
            <a:endParaRPr lang="en-US" altLang="ja-JP" dirty="0"/>
          </a:p>
          <a:p>
            <a:pPr>
              <a:lnSpc>
                <a:spcPct val="90000"/>
              </a:lnSpc>
            </a:pPr>
            <a:endParaRPr lang="en-US" altLang="ja-JP" dirty="0"/>
          </a:p>
        </p:txBody>
      </p:sp>
      <p:pic>
        <p:nvPicPr>
          <p:cNvPr id="8" name="Picture 7" descr="mankee.gif"/>
          <p:cNvPicPr>
            <a:picLocks noChangeAspect="1"/>
          </p:cNvPicPr>
          <p:nvPr/>
        </p:nvPicPr>
        <p:blipFill>
          <a:blip r:embed="rId2">
            <a:extLst>
              <a:ext uri="{BEBA8EAE-BF5A-486C-A8C5-ECC9F3942E4B}">
                <a14:imgProps xmlns:a14="http://schemas.microsoft.com/office/drawing/2010/main">
                  <a14:imgLayer r:embed="rId3">
                    <a14:imgEffect>
                      <a14:backgroundRemoval t="667" b="94000" l="0" r="99636">
                        <a14:foregroundMark x1="56727" y1="45000" x2="56727" y2="45000"/>
                        <a14:foregroundMark x1="37818" y1="42667" x2="37818" y2="42667"/>
                      </a14:backgroundRemoval>
                    </a14:imgEffect>
                  </a14:imgLayer>
                </a14:imgProps>
              </a:ext>
              <a:ext uri="{28A0092B-C50C-407E-A947-70E740481C1C}">
                <a14:useLocalDpi xmlns:a14="http://schemas.microsoft.com/office/drawing/2010/main" val="0"/>
              </a:ext>
            </a:extLst>
          </a:blip>
          <a:stretch>
            <a:fillRect/>
          </a:stretch>
        </p:blipFill>
        <p:spPr>
          <a:xfrm>
            <a:off x="3137647" y="3458873"/>
            <a:ext cx="1544242" cy="168462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9883634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1000"/>
                                        <p:tgtEl>
                                          <p:spTgt spid="7">
                                            <p:txEl>
                                              <p:pRg st="3" end="3"/>
                                            </p:txEl>
                                          </p:spTgt>
                                        </p:tgtEl>
                                      </p:cBhvr>
                                    </p:animEffect>
                                    <p:anim calcmode="lin" valueType="num">
                                      <p:cBhvr>
                                        <p:cTn id="1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1000"/>
                                        <p:tgtEl>
                                          <p:spTgt spid="2">
                                            <p:txEl>
                                              <p:pRg st="0" end="0"/>
                                            </p:txEl>
                                          </p:spTgt>
                                        </p:tgtEl>
                                      </p:cBhvr>
                                    </p:animEffect>
                                    <p:anim calcmode="lin" valueType="num">
                                      <p:cBhvr>
                                        <p:cTn id="3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1000"/>
                                        <p:tgtEl>
                                          <p:spTgt spid="2">
                                            <p:txEl>
                                              <p:pRg st="4" end="4"/>
                                            </p:txEl>
                                          </p:spTgt>
                                        </p:tgtEl>
                                      </p:cBhvr>
                                    </p:animEffect>
                                    <p:anim calcmode="lin" valueType="num">
                                      <p:cBhvr>
                                        <p:cTn id="4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1000"/>
                                        <p:tgtEl>
                                          <p:spTgt spid="2">
                                            <p:txEl>
                                              <p:pRg st="5" end="5"/>
                                            </p:txEl>
                                          </p:spTgt>
                                        </p:tgtEl>
                                      </p:cBhvr>
                                    </p:animEffect>
                                    <p:anim calcmode="lin" valueType="num">
                                      <p:cBhvr>
                                        <p:cTn id="5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Effect transition="in" filter="fade">
                                      <p:cBhvr>
                                        <p:cTn id="57" dur="1000"/>
                                        <p:tgtEl>
                                          <p:spTgt spid="2">
                                            <p:txEl>
                                              <p:pRg st="6" end="6"/>
                                            </p:txEl>
                                          </p:spTgt>
                                        </p:tgtEl>
                                      </p:cBhvr>
                                    </p:animEffect>
                                    <p:anim calcmode="lin" valueType="num">
                                      <p:cBhvr>
                                        <p:cTn id="5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xEl>
                                              <p:pRg st="7" end="7"/>
                                            </p:txEl>
                                          </p:spTgt>
                                        </p:tgtEl>
                                        <p:attrNameLst>
                                          <p:attrName>style.visibility</p:attrName>
                                        </p:attrNameLst>
                                      </p:cBhvr>
                                      <p:to>
                                        <p:strVal val="visible"/>
                                      </p:to>
                                    </p:set>
                                    <p:animEffect transition="in" filter="fade">
                                      <p:cBhvr>
                                        <p:cTn id="62" dur="1000"/>
                                        <p:tgtEl>
                                          <p:spTgt spid="2">
                                            <p:txEl>
                                              <p:pRg st="7" end="7"/>
                                            </p:txEl>
                                          </p:spTgt>
                                        </p:tgtEl>
                                      </p:cBhvr>
                                    </p:animEffect>
                                    <p:anim calcmode="lin" valueType="num">
                                      <p:cBhvr>
                                        <p:cTn id="6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utumnpokem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2025" y="998591"/>
            <a:ext cx="3114210" cy="3633244"/>
          </a:xfrm>
          <a:prstGeom prst="rect">
            <a:avLst/>
          </a:prstGeom>
        </p:spPr>
      </p:pic>
      <p:sp>
        <p:nvSpPr>
          <p:cNvPr id="3" name="Title 2"/>
          <p:cNvSpPr>
            <a:spLocks noGrp="1"/>
          </p:cNvSpPr>
          <p:nvPr>
            <p:ph type="title"/>
          </p:nvPr>
        </p:nvSpPr>
        <p:spPr/>
        <p:txBody>
          <a:bodyPr>
            <a:noAutofit/>
          </a:bodyPr>
          <a:lstStyle/>
          <a:p>
            <a:r>
              <a:rPr lang="en-US" sz="3200" dirty="0" smtClean="0">
                <a:solidFill>
                  <a:srgbClr val="00695C"/>
                </a:solidFill>
              </a:rPr>
              <a:t>Other Autumn tips</a:t>
            </a:r>
            <a:endParaRPr lang="en-US" sz="3200" dirty="0">
              <a:solidFill>
                <a:srgbClr val="00695C"/>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t>16</a:t>
            </a:fld>
            <a:endParaRPr lang="en-US" dirty="0"/>
          </a:p>
        </p:txBody>
      </p:sp>
      <p:sp>
        <p:nvSpPr>
          <p:cNvPr id="5" name="Oval 4"/>
          <p:cNvSpPr/>
          <p:nvPr/>
        </p:nvSpPr>
        <p:spPr>
          <a:xfrm>
            <a:off x="782919" y="1069119"/>
            <a:ext cx="499036" cy="499036"/>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Calibri Light" panose="020F0302020204030204" pitchFamily="34" charset="0"/>
              </a:rPr>
              <a:t>1</a:t>
            </a:r>
            <a:endParaRPr lang="en-US" sz="2400" b="1" dirty="0">
              <a:solidFill>
                <a:schemeClr val="tx1"/>
              </a:solidFill>
              <a:latin typeface="Calibri Light" panose="020F0302020204030204" pitchFamily="34" charset="0"/>
            </a:endParaRPr>
          </a:p>
        </p:txBody>
      </p:sp>
      <p:sp>
        <p:nvSpPr>
          <p:cNvPr id="7" name="Rectangle 6"/>
          <p:cNvSpPr/>
          <p:nvPr/>
        </p:nvSpPr>
        <p:spPr>
          <a:xfrm>
            <a:off x="1365663" y="1124720"/>
            <a:ext cx="5698996" cy="830997"/>
          </a:xfrm>
          <a:prstGeom prst="rect">
            <a:avLst/>
          </a:prstGeom>
        </p:spPr>
        <p:txBody>
          <a:bodyPr wrap="none">
            <a:spAutoFit/>
          </a:bodyPr>
          <a:lstStyle/>
          <a:p>
            <a:r>
              <a:rPr lang="en-US" sz="1600" b="1" dirty="0" smtClean="0">
                <a:latin typeface="Raleway" panose="020B0003030101060003" pitchFamily="34" charset="0"/>
              </a:rPr>
              <a:t>Finish setting up your apartment</a:t>
            </a:r>
          </a:p>
          <a:p>
            <a:pPr marL="742950" lvl="1" indent="-285750">
              <a:buFont typeface="Arial"/>
              <a:buChar char="•"/>
            </a:pPr>
            <a:r>
              <a:rPr lang="en-US" sz="1600" dirty="0" smtClean="0">
                <a:latin typeface="Raleway" panose="020B0003030101060003" pitchFamily="34" charset="0"/>
              </a:rPr>
              <a:t>Happy home, happy life</a:t>
            </a:r>
          </a:p>
          <a:p>
            <a:pPr marL="742950" lvl="1" indent="-285750">
              <a:buFont typeface="Arial"/>
              <a:buChar char="•"/>
            </a:pPr>
            <a:r>
              <a:rPr lang="en-US" sz="1600" dirty="0" smtClean="0">
                <a:latin typeface="Raleway" panose="020B0003030101060003" pitchFamily="34" charset="0"/>
              </a:rPr>
              <a:t>You will not finish setting up your apartment in winter</a:t>
            </a:r>
          </a:p>
        </p:txBody>
      </p:sp>
      <p:sp>
        <p:nvSpPr>
          <p:cNvPr id="8" name="Oval 7"/>
          <p:cNvSpPr/>
          <p:nvPr/>
        </p:nvSpPr>
        <p:spPr>
          <a:xfrm>
            <a:off x="782919" y="1942166"/>
            <a:ext cx="499036" cy="499036"/>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Calibri Light" panose="020F0302020204030204" pitchFamily="34" charset="0"/>
              </a:rPr>
              <a:t>2</a:t>
            </a:r>
          </a:p>
        </p:txBody>
      </p:sp>
      <p:sp>
        <p:nvSpPr>
          <p:cNvPr id="10" name="Rectangle 9"/>
          <p:cNvSpPr/>
          <p:nvPr/>
        </p:nvSpPr>
        <p:spPr>
          <a:xfrm>
            <a:off x="1365663" y="1986831"/>
            <a:ext cx="3764973" cy="338554"/>
          </a:xfrm>
          <a:prstGeom prst="rect">
            <a:avLst/>
          </a:prstGeom>
        </p:spPr>
        <p:txBody>
          <a:bodyPr wrap="none">
            <a:spAutoFit/>
          </a:bodyPr>
          <a:lstStyle/>
          <a:p>
            <a:r>
              <a:rPr lang="en-US" sz="1600" b="1" dirty="0" smtClean="0">
                <a:latin typeface="Raleway" panose="020B0003030101060003" pitchFamily="34" charset="0"/>
              </a:rPr>
              <a:t>Get to know teachers at your school</a:t>
            </a:r>
            <a:endParaRPr lang="en-US" sz="1600" b="1" dirty="0">
              <a:latin typeface="Raleway" panose="020B0003030101060003" pitchFamily="34" charset="0"/>
            </a:endParaRPr>
          </a:p>
        </p:txBody>
      </p:sp>
      <p:sp>
        <p:nvSpPr>
          <p:cNvPr id="11" name="Oval 10"/>
          <p:cNvSpPr/>
          <p:nvPr/>
        </p:nvSpPr>
        <p:spPr>
          <a:xfrm>
            <a:off x="782919" y="2815213"/>
            <a:ext cx="499036" cy="499036"/>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Light" panose="020F0302020204030204" pitchFamily="34" charset="0"/>
              </a:rPr>
              <a:t>3</a:t>
            </a:r>
            <a:endParaRPr lang="en-US" sz="2400" dirty="0">
              <a:solidFill>
                <a:schemeClr val="tx1"/>
              </a:solidFill>
              <a:latin typeface="Calibri Light" panose="020F0302020204030204" pitchFamily="34" charset="0"/>
            </a:endParaRPr>
          </a:p>
        </p:txBody>
      </p:sp>
      <p:sp>
        <p:nvSpPr>
          <p:cNvPr id="13" name="Rectangle 12"/>
          <p:cNvSpPr/>
          <p:nvPr/>
        </p:nvSpPr>
        <p:spPr>
          <a:xfrm>
            <a:off x="1365663" y="2815213"/>
            <a:ext cx="4506362" cy="584776"/>
          </a:xfrm>
          <a:prstGeom prst="rect">
            <a:avLst/>
          </a:prstGeom>
        </p:spPr>
        <p:txBody>
          <a:bodyPr wrap="none">
            <a:spAutoFit/>
          </a:bodyPr>
          <a:lstStyle/>
          <a:p>
            <a:r>
              <a:rPr lang="en-US" sz="1600" b="1" dirty="0" smtClean="0">
                <a:latin typeface="Raleway" panose="020B0003030101060003" pitchFamily="34" charset="0"/>
              </a:rPr>
              <a:t>Get close to people in your local community</a:t>
            </a:r>
          </a:p>
          <a:p>
            <a:endParaRPr lang="en-US" sz="1600" b="1" dirty="0">
              <a:latin typeface="Raleway" panose="020B0003030101060003" pitchFamily="34" charset="0"/>
            </a:endParaRPr>
          </a:p>
        </p:txBody>
      </p:sp>
      <p:sp>
        <p:nvSpPr>
          <p:cNvPr id="14" name="Oval 13"/>
          <p:cNvSpPr/>
          <p:nvPr/>
        </p:nvSpPr>
        <p:spPr>
          <a:xfrm>
            <a:off x="767535" y="3688260"/>
            <a:ext cx="499036" cy="499036"/>
          </a:xfrm>
          <a:prstGeom prst="ellipse">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Light" panose="020F0302020204030204" pitchFamily="34" charset="0"/>
              </a:rPr>
              <a:t>4</a:t>
            </a:r>
            <a:endParaRPr lang="en-US" sz="2400" dirty="0">
              <a:solidFill>
                <a:schemeClr val="tx1"/>
              </a:solidFill>
              <a:latin typeface="Calibri Light" panose="020F0302020204030204" pitchFamily="34" charset="0"/>
            </a:endParaRPr>
          </a:p>
        </p:txBody>
      </p:sp>
      <p:sp>
        <p:nvSpPr>
          <p:cNvPr id="16" name="Rectangle 15"/>
          <p:cNvSpPr/>
          <p:nvPr/>
        </p:nvSpPr>
        <p:spPr>
          <a:xfrm>
            <a:off x="1365663" y="3684407"/>
            <a:ext cx="3164348" cy="338554"/>
          </a:xfrm>
          <a:prstGeom prst="rect">
            <a:avLst/>
          </a:prstGeom>
        </p:spPr>
        <p:txBody>
          <a:bodyPr wrap="none">
            <a:spAutoFit/>
          </a:bodyPr>
          <a:lstStyle/>
          <a:p>
            <a:r>
              <a:rPr lang="en-US" sz="1600" b="1" dirty="0" smtClean="0">
                <a:latin typeface="Raleway" panose="020B0003030101060003" pitchFamily="34" charset="0"/>
              </a:rPr>
              <a:t>Get involved with AJET events</a:t>
            </a:r>
            <a:endParaRPr lang="en-US" sz="1600" b="1" dirty="0">
              <a:latin typeface="Raleway" panose="020B0003030101060003" pitchFamily="34" charset="0"/>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37659719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up)">
                                      <p:cBhvr>
                                        <p:cTn id="29" dur="500"/>
                                        <p:tgtEl>
                                          <p:spTgt spid="8"/>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ppt_h*1.125000"/>
                                          </p:val>
                                        </p:tav>
                                        <p:tav tm="100000">
                                          <p:val>
                                            <p:strVal val="#ppt_y"/>
                                          </p:val>
                                        </p:tav>
                                      </p:tavLst>
                                    </p:anim>
                                    <p:animEffect transition="in" filter="wipe(up)">
                                      <p:cBhvr>
                                        <p:cTn id="33" dur="500"/>
                                        <p:tgtEl>
                                          <p:spTgt spid="10"/>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p:tgtEl>
                                          <p:spTgt spid="11"/>
                                        </p:tgtEl>
                                        <p:attrNameLst>
                                          <p:attrName>ppt_y</p:attrName>
                                        </p:attrNameLst>
                                      </p:cBhvr>
                                      <p:tavLst>
                                        <p:tav tm="0">
                                          <p:val>
                                            <p:strVal val="#ppt_y+#ppt_h*1.125000"/>
                                          </p:val>
                                        </p:tav>
                                        <p:tav tm="100000">
                                          <p:val>
                                            <p:strVal val="#ppt_y"/>
                                          </p:val>
                                        </p:tav>
                                      </p:tavLst>
                                    </p:anim>
                                    <p:animEffect transition="in" filter="wipe(up)">
                                      <p:cBhvr>
                                        <p:cTn id="37" dur="500"/>
                                        <p:tgtEl>
                                          <p:spTgt spid="11"/>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up)">
                                      <p:cBhvr>
                                        <p:cTn id="45" dur="500"/>
                                        <p:tgtEl>
                                          <p:spTgt spid="14"/>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up)">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1" grpId="0" animBg="1"/>
      <p:bldP spid="13" grpId="0"/>
      <p:bldP spid="14"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WINTER</a:t>
            </a:r>
            <a:endParaRPr lang="en-US" sz="3600" dirty="0"/>
          </a:p>
        </p:txBody>
      </p:sp>
      <p:sp>
        <p:nvSpPr>
          <p:cNvPr id="3" name="Slide Number Placeholder 2"/>
          <p:cNvSpPr>
            <a:spLocks noGrp="1"/>
          </p:cNvSpPr>
          <p:nvPr>
            <p:ph type="sldNum" sz="quarter" idx="12"/>
          </p:nvPr>
        </p:nvSpPr>
        <p:spPr/>
        <p:txBody>
          <a:bodyPr/>
          <a:lstStyle/>
          <a:p>
            <a:fld id="{D60D1EDE-7116-2443-9BDD-368CE5B37660}" type="slidenum">
              <a:rPr lang="en-US" smtClean="0"/>
              <a:t>17</a:t>
            </a:fld>
            <a:endParaRPr lang="en-US" dirty="0"/>
          </a:p>
        </p:txBody>
      </p:sp>
      <p:sp>
        <p:nvSpPr>
          <p:cNvPr id="179" name="TextBox 178"/>
          <p:cNvSpPr txBox="1"/>
          <p:nvPr/>
        </p:nvSpPr>
        <p:spPr>
          <a:xfrm>
            <a:off x="271821" y="1013122"/>
            <a:ext cx="4497736" cy="3200877"/>
          </a:xfrm>
          <a:prstGeom prst="rect">
            <a:avLst/>
          </a:prstGeom>
          <a:noFill/>
        </p:spPr>
        <p:txBody>
          <a:bodyPr wrap="square" rtlCol="0">
            <a:spAutoFit/>
          </a:bodyPr>
          <a:lstStyle/>
          <a:p>
            <a:r>
              <a:rPr lang="en-US" altLang="ja-JP" sz="2000" b="1" dirty="0"/>
              <a:t>Life in Japan becomes normal</a:t>
            </a:r>
            <a:r>
              <a:rPr lang="en-US" altLang="ja-JP" sz="2000" b="1" dirty="0" smtClean="0"/>
              <a:t>:</a:t>
            </a:r>
          </a:p>
          <a:p>
            <a:endParaRPr lang="en-US" altLang="ja-JP" dirty="0"/>
          </a:p>
          <a:p>
            <a:pPr marL="285750" indent="-285750">
              <a:buSzPct val="70000"/>
              <a:buFont typeface="Arial"/>
              <a:buChar char="•"/>
            </a:pPr>
            <a:r>
              <a:rPr lang="en-US" altLang="ja-JP" dirty="0" smtClean="0"/>
              <a:t>Every </a:t>
            </a:r>
            <a:r>
              <a:rPr lang="en-US" altLang="ja-JP" dirty="0"/>
              <a:t>day is no longer an adventure</a:t>
            </a:r>
          </a:p>
          <a:p>
            <a:pPr marL="285750" indent="-285750">
              <a:buSzPct val="70000"/>
              <a:buFont typeface="Arial"/>
              <a:buChar char="•"/>
            </a:pPr>
            <a:r>
              <a:rPr lang="en-US" altLang="ja-JP" dirty="0" smtClean="0"/>
              <a:t>Get </a:t>
            </a:r>
            <a:r>
              <a:rPr lang="en-US" altLang="ja-JP" dirty="0"/>
              <a:t>good at your job</a:t>
            </a:r>
          </a:p>
          <a:p>
            <a:pPr lvl="1"/>
            <a:endParaRPr lang="en-US" altLang="ja-JP" dirty="0"/>
          </a:p>
          <a:p>
            <a:r>
              <a:rPr kumimoji="1" lang="en-US" altLang="ja-JP" sz="2000" b="1" dirty="0"/>
              <a:t>Problems</a:t>
            </a:r>
            <a:r>
              <a:rPr kumimoji="1" lang="en-US" altLang="ja-JP" sz="2000" b="1" dirty="0" smtClean="0"/>
              <a:t>:</a:t>
            </a:r>
          </a:p>
          <a:p>
            <a:endParaRPr kumimoji="1" lang="en-US" altLang="ja-JP" dirty="0"/>
          </a:p>
          <a:p>
            <a:pPr marL="285750" indent="-285750">
              <a:buSzPct val="70000"/>
              <a:buFont typeface="Arial"/>
              <a:buChar char="•"/>
            </a:pPr>
            <a:r>
              <a:rPr lang="en-US" altLang="ja-JP" dirty="0" smtClean="0"/>
              <a:t>Culture </a:t>
            </a:r>
            <a:r>
              <a:rPr lang="en-US" altLang="ja-JP" dirty="0"/>
              <a:t>fatigue</a:t>
            </a:r>
          </a:p>
          <a:p>
            <a:pPr marL="285750" indent="-285750">
              <a:buSzPct val="70000"/>
              <a:buFont typeface="Arial"/>
              <a:buChar char="•"/>
            </a:pPr>
            <a:r>
              <a:rPr lang="en-US" altLang="ja-JP" dirty="0" smtClean="0"/>
              <a:t>Conflict </a:t>
            </a:r>
            <a:r>
              <a:rPr lang="en-US" altLang="ja-JP" dirty="0"/>
              <a:t>in the workplace</a:t>
            </a:r>
          </a:p>
          <a:p>
            <a:pPr marL="285750" indent="-285750">
              <a:buSzPct val="70000"/>
              <a:buFont typeface="Arial"/>
              <a:buChar char="•"/>
            </a:pPr>
            <a:r>
              <a:rPr lang="en-US" altLang="ja-JP" dirty="0" smtClean="0"/>
              <a:t>The </a:t>
            </a:r>
            <a:r>
              <a:rPr lang="en-US" altLang="ja-JP" dirty="0"/>
              <a:t>snow</a:t>
            </a:r>
          </a:p>
          <a:p>
            <a:pPr marL="173736" lvl="1" indent="0">
              <a:buSzPct val="70000"/>
              <a:buNone/>
            </a:pPr>
            <a:r>
              <a:rPr kumimoji="1" lang="en-US" altLang="ja-JP" dirty="0"/>
              <a:t> </a:t>
            </a:r>
            <a:endParaRPr kumimoji="1" lang="ja-JP" altLang="en-US"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031781" y="52371"/>
            <a:ext cx="3570790" cy="4653648"/>
          </a:xfrm>
          <a:prstGeom prst="rect">
            <a:avLst/>
          </a:prstGeom>
        </p:spPr>
      </p:pic>
      <p:pic>
        <p:nvPicPr>
          <p:cNvPr id="9" name="Picture 8" descr="yukigunisno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557" y="924813"/>
            <a:ext cx="3668888" cy="2868197"/>
          </a:xfrm>
          <a:prstGeom prst="rect">
            <a:avLst/>
          </a:prstGeom>
        </p:spPr>
      </p:pic>
      <p:pic>
        <p:nvPicPr>
          <p:cNvPr id="10" name="Picture 9" descr="dewg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612555" y="3049974"/>
            <a:ext cx="488950" cy="488950"/>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316006237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additive="base">
                                        <p:cTn id="7" dur="500" fill="hold"/>
                                        <p:tgtEl>
                                          <p:spTgt spid="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9">
                                            <p:txEl>
                                              <p:pRg st="2" end="2"/>
                                            </p:txEl>
                                          </p:spTgt>
                                        </p:tgtEl>
                                        <p:attrNameLst>
                                          <p:attrName>style.visibility</p:attrName>
                                        </p:attrNameLst>
                                      </p:cBhvr>
                                      <p:to>
                                        <p:strVal val="visible"/>
                                      </p:to>
                                    </p:set>
                                    <p:anim calcmode="lin" valueType="num">
                                      <p:cBhvr additive="base">
                                        <p:cTn id="11" dur="500" fill="hold"/>
                                        <p:tgtEl>
                                          <p:spTgt spid="17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9">
                                            <p:txEl>
                                              <p:pRg st="3" end="3"/>
                                            </p:txEl>
                                          </p:spTgt>
                                        </p:tgtEl>
                                        <p:attrNameLst>
                                          <p:attrName>style.visibility</p:attrName>
                                        </p:attrNameLst>
                                      </p:cBhvr>
                                      <p:to>
                                        <p:strVal val="visible"/>
                                      </p:to>
                                    </p:set>
                                    <p:anim calcmode="lin" valueType="num">
                                      <p:cBhvr additive="base">
                                        <p:cTn id="15" dur="500" fill="hold"/>
                                        <p:tgtEl>
                                          <p:spTgt spid="17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79">
                                            <p:txEl>
                                              <p:pRg st="5" end="5"/>
                                            </p:txEl>
                                          </p:spTgt>
                                        </p:tgtEl>
                                        <p:attrNameLst>
                                          <p:attrName>style.visibility</p:attrName>
                                        </p:attrNameLst>
                                      </p:cBhvr>
                                      <p:to>
                                        <p:strVal val="visible"/>
                                      </p:to>
                                    </p:set>
                                    <p:anim calcmode="lin" valueType="num">
                                      <p:cBhvr additive="base">
                                        <p:cTn id="21" dur="500"/>
                                        <p:tgtEl>
                                          <p:spTgt spid="179">
                                            <p:txEl>
                                              <p:pRg st="5" end="5"/>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79">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79">
                                            <p:txEl>
                                              <p:pRg st="7" end="7"/>
                                            </p:txEl>
                                          </p:spTgt>
                                        </p:tgtEl>
                                        <p:attrNameLst>
                                          <p:attrName>style.visibility</p:attrName>
                                        </p:attrNameLst>
                                      </p:cBhvr>
                                      <p:to>
                                        <p:strVal val="visible"/>
                                      </p:to>
                                    </p:set>
                                    <p:anim calcmode="lin" valueType="num">
                                      <p:cBhvr additive="base">
                                        <p:cTn id="25" dur="500"/>
                                        <p:tgtEl>
                                          <p:spTgt spid="179">
                                            <p:txEl>
                                              <p:pRg st="7" end="7"/>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79">
                                            <p:txEl>
                                              <p:pRg st="7" end="7"/>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179">
                                            <p:txEl>
                                              <p:pRg st="8" end="8"/>
                                            </p:txEl>
                                          </p:spTgt>
                                        </p:tgtEl>
                                        <p:attrNameLst>
                                          <p:attrName>style.visibility</p:attrName>
                                        </p:attrNameLst>
                                      </p:cBhvr>
                                      <p:to>
                                        <p:strVal val="visible"/>
                                      </p:to>
                                    </p:set>
                                    <p:anim calcmode="lin" valueType="num">
                                      <p:cBhvr additive="base">
                                        <p:cTn id="29" dur="500"/>
                                        <p:tgtEl>
                                          <p:spTgt spid="179">
                                            <p:txEl>
                                              <p:pRg st="8" end="8"/>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79">
                                            <p:txEl>
                                              <p:pRg st="8" end="8"/>
                                            </p:txEl>
                                          </p:spTgt>
                                        </p:tgtEl>
                                      </p:cBhvr>
                                    </p:animEffect>
                                  </p:childTnLst>
                                </p:cTn>
                              </p:par>
                              <p:par>
                                <p:cTn id="31" presetID="12" presetClass="entr" presetSubtype="4" fill="hold" nodeType="withEffect">
                                  <p:stCondLst>
                                    <p:cond delay="0"/>
                                  </p:stCondLst>
                                  <p:childTnLst>
                                    <p:set>
                                      <p:cBhvr>
                                        <p:cTn id="32" dur="1" fill="hold">
                                          <p:stCondLst>
                                            <p:cond delay="0"/>
                                          </p:stCondLst>
                                        </p:cTn>
                                        <p:tgtEl>
                                          <p:spTgt spid="179">
                                            <p:txEl>
                                              <p:pRg st="9" end="9"/>
                                            </p:txEl>
                                          </p:spTgt>
                                        </p:tgtEl>
                                        <p:attrNameLst>
                                          <p:attrName>style.visibility</p:attrName>
                                        </p:attrNameLst>
                                      </p:cBhvr>
                                      <p:to>
                                        <p:strVal val="visible"/>
                                      </p:to>
                                    </p:set>
                                    <p:anim calcmode="lin" valueType="num">
                                      <p:cBhvr additive="base">
                                        <p:cTn id="33" dur="500"/>
                                        <p:tgtEl>
                                          <p:spTgt spid="179">
                                            <p:txEl>
                                              <p:pRg st="9" end="9"/>
                                            </p:txEl>
                                          </p:spTgt>
                                        </p:tgtEl>
                                        <p:attrNameLst>
                                          <p:attrName>ppt_y</p:attrName>
                                        </p:attrNameLst>
                                      </p:cBhvr>
                                      <p:tavLst>
                                        <p:tav tm="0">
                                          <p:val>
                                            <p:strVal val="#ppt_y+#ppt_h*1.125000"/>
                                          </p:val>
                                        </p:tav>
                                        <p:tav tm="100000">
                                          <p:val>
                                            <p:strVal val="#ppt_y"/>
                                          </p:val>
                                        </p:tav>
                                      </p:tavLst>
                                    </p:anim>
                                    <p:animEffect transition="in" filter="wipe(up)">
                                      <p:cBhvr>
                                        <p:cTn id="34" dur="500"/>
                                        <p:tgtEl>
                                          <p:spTgt spid="1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857"/>
            <a:ext cx="6096000" cy="356085"/>
          </a:xfrm>
        </p:spPr>
        <p:txBody>
          <a:bodyPr>
            <a:noAutofit/>
          </a:bodyPr>
          <a:lstStyle/>
          <a:p>
            <a:r>
              <a:rPr lang="en-US" sz="2800" dirty="0" smtClean="0"/>
              <a:t>CULTURE FATIGUE</a:t>
            </a:r>
            <a:endParaRPr lang="en-US" sz="2800" dirty="0"/>
          </a:p>
        </p:txBody>
      </p:sp>
      <p:sp>
        <p:nvSpPr>
          <p:cNvPr id="3" name="Slide Number Placeholder 2"/>
          <p:cNvSpPr>
            <a:spLocks noGrp="1"/>
          </p:cNvSpPr>
          <p:nvPr>
            <p:ph type="sldNum" sz="quarter" idx="12"/>
          </p:nvPr>
        </p:nvSpPr>
        <p:spPr/>
        <p:txBody>
          <a:bodyPr/>
          <a:lstStyle/>
          <a:p>
            <a:fld id="{D60D1EDE-7116-2443-9BDD-368CE5B37660}" type="slidenum">
              <a:rPr lang="en-US" smtClean="0"/>
              <a:t>18</a:t>
            </a:fld>
            <a:endParaRPr lang="en-US" dirty="0"/>
          </a:p>
        </p:txBody>
      </p:sp>
      <p:graphicFrame>
        <p:nvGraphicFramePr>
          <p:cNvPr id="4" name="Diagram 3"/>
          <p:cNvGraphicFramePr/>
          <p:nvPr>
            <p:extLst>
              <p:ext uri="{D42A27DB-BD31-4B8C-83A1-F6EECF244321}">
                <p14:modId xmlns:p14="http://schemas.microsoft.com/office/powerpoint/2010/main" val="3981180327"/>
              </p:ext>
            </p:extLst>
          </p:nvPr>
        </p:nvGraphicFramePr>
        <p:xfrm>
          <a:off x="1023256" y="932565"/>
          <a:ext cx="7479921" cy="3455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oddish.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5711" y="932565"/>
            <a:ext cx="769090" cy="769090"/>
          </a:xfrm>
          <a:prstGeom prst="rect">
            <a:avLst/>
          </a:prstGeom>
        </p:spPr>
      </p:pic>
      <p:pic>
        <p:nvPicPr>
          <p:cNvPr id="6" name="Picture 5" descr="gloo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2373" y="1812633"/>
            <a:ext cx="850827" cy="850827"/>
          </a:xfrm>
          <a:prstGeom prst="rect">
            <a:avLst/>
          </a:prstGeom>
        </p:spPr>
      </p:pic>
      <p:pic>
        <p:nvPicPr>
          <p:cNvPr id="7" name="Picture 6" descr="gloo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0" y="3536755"/>
            <a:ext cx="850827" cy="850827"/>
          </a:xfrm>
          <a:prstGeom prst="rect">
            <a:avLst/>
          </a:prstGeom>
        </p:spPr>
      </p:pic>
      <p:pic>
        <p:nvPicPr>
          <p:cNvPr id="8" name="図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16804624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19</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316941" y="0"/>
            <a:ext cx="5827058"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p:cNvSpPr/>
          <p:nvPr/>
        </p:nvSpPr>
        <p:spPr>
          <a:xfrm>
            <a:off x="3137647" y="0"/>
            <a:ext cx="6006352" cy="514350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186904" y="261610"/>
            <a:ext cx="3410248" cy="523220"/>
          </a:xfrm>
          <a:prstGeom prst="rect">
            <a:avLst/>
          </a:prstGeom>
        </p:spPr>
        <p:txBody>
          <a:bodyPr wrap="none" lIns="0">
            <a:spAutoFit/>
          </a:bodyPr>
          <a:lstStyle/>
          <a:p>
            <a:r>
              <a:rPr lang="en-US" sz="2800" b="1" dirty="0" smtClean="0">
                <a:latin typeface="Raleway" panose="020B0003030101060003" pitchFamily="34" charset="0"/>
              </a:rPr>
              <a:t>CULTURE FATIGUE</a:t>
            </a:r>
          </a:p>
        </p:txBody>
      </p:sp>
      <p:sp>
        <p:nvSpPr>
          <p:cNvPr id="2" name="TextBox 1"/>
          <p:cNvSpPr txBox="1"/>
          <p:nvPr/>
        </p:nvSpPr>
        <p:spPr>
          <a:xfrm>
            <a:off x="5211432" y="810101"/>
            <a:ext cx="3932567" cy="4402744"/>
          </a:xfrm>
          <a:prstGeom prst="rect">
            <a:avLst/>
          </a:prstGeom>
          <a:noFill/>
        </p:spPr>
        <p:txBody>
          <a:bodyPr wrap="square" rtlCol="0">
            <a:spAutoFit/>
          </a:bodyPr>
          <a:lstStyle/>
          <a:p>
            <a:pPr algn="ctr">
              <a:lnSpc>
                <a:spcPct val="90000"/>
              </a:lnSpc>
            </a:pPr>
            <a:r>
              <a:rPr lang="en-US" altLang="ja-JP" sz="2400" b="1" dirty="0" smtClean="0">
                <a:solidFill>
                  <a:srgbClr val="FFFFFF"/>
                </a:solidFill>
              </a:rPr>
              <a:t>The Solution:</a:t>
            </a:r>
          </a:p>
          <a:p>
            <a:pPr>
              <a:lnSpc>
                <a:spcPct val="90000"/>
              </a:lnSpc>
            </a:pPr>
            <a:endParaRPr lang="en-US" altLang="ja-JP" sz="2000" dirty="0">
              <a:solidFill>
                <a:srgbClr val="FFFFFF"/>
              </a:solidFill>
            </a:endParaRPr>
          </a:p>
          <a:p>
            <a:pPr marL="342900" indent="-342900">
              <a:buSzPct val="70000"/>
              <a:buFont typeface="Arial"/>
              <a:buChar char="•"/>
            </a:pPr>
            <a:r>
              <a:rPr lang="en-US" altLang="ja-JP" sz="2000" dirty="0">
                <a:solidFill>
                  <a:srgbClr val="FFFFFF"/>
                </a:solidFill>
              </a:rPr>
              <a:t>Keep a support group</a:t>
            </a:r>
          </a:p>
          <a:p>
            <a:pPr marL="800100" lvl="1" indent="-342900">
              <a:buSzPct val="60000"/>
              <a:buFont typeface="Arial"/>
              <a:buChar char="•"/>
            </a:pPr>
            <a:r>
              <a:rPr lang="en-US" altLang="ja-JP" sz="1600" dirty="0" smtClean="0">
                <a:solidFill>
                  <a:srgbClr val="FFFFFF"/>
                </a:solidFill>
              </a:rPr>
              <a:t>People </a:t>
            </a:r>
            <a:r>
              <a:rPr lang="en-US" altLang="ja-JP" sz="1600" dirty="0">
                <a:solidFill>
                  <a:srgbClr val="FFFFFF"/>
                </a:solidFill>
              </a:rPr>
              <a:t>with a similar cultural </a:t>
            </a:r>
            <a:r>
              <a:rPr lang="en-US" altLang="ja-JP" sz="1600" dirty="0" smtClean="0">
                <a:solidFill>
                  <a:srgbClr val="FFFFFF"/>
                </a:solidFill>
              </a:rPr>
              <a:t>  background </a:t>
            </a:r>
            <a:endParaRPr lang="en-US" altLang="ja-JP" sz="1600" dirty="0">
              <a:solidFill>
                <a:srgbClr val="FFFFFF"/>
              </a:solidFill>
            </a:endParaRPr>
          </a:p>
          <a:p>
            <a:pPr marL="742950" lvl="1" indent="-285750">
              <a:buSzPct val="70000"/>
              <a:buFont typeface="Arial"/>
              <a:buChar char="•"/>
            </a:pPr>
            <a:r>
              <a:rPr lang="en-US" altLang="ja-JP" sz="1600" dirty="0" smtClean="0">
                <a:solidFill>
                  <a:srgbClr val="FFFFFF"/>
                </a:solidFill>
              </a:rPr>
              <a:t>Friends </a:t>
            </a:r>
            <a:r>
              <a:rPr lang="en-US" altLang="ja-JP" sz="1600" dirty="0">
                <a:solidFill>
                  <a:srgbClr val="FFFFFF"/>
                </a:solidFill>
              </a:rPr>
              <a:t>and family back home</a:t>
            </a:r>
          </a:p>
          <a:p>
            <a:pPr marL="342900" indent="-342900">
              <a:buSzPct val="70000"/>
              <a:buFont typeface="Arial"/>
              <a:buChar char="•"/>
            </a:pPr>
            <a:r>
              <a:rPr lang="en-US" altLang="ja-JP" sz="2000" dirty="0">
                <a:solidFill>
                  <a:srgbClr val="FFFFFF"/>
                </a:solidFill>
              </a:rPr>
              <a:t>Take a break</a:t>
            </a:r>
          </a:p>
          <a:p>
            <a:pPr marL="342900" indent="-342900">
              <a:buSzPct val="70000"/>
              <a:buFont typeface="Arial"/>
              <a:buChar char="•"/>
            </a:pPr>
            <a:r>
              <a:rPr lang="en-US" altLang="ja-JP" sz="2000" dirty="0">
                <a:solidFill>
                  <a:srgbClr val="FFFFFF"/>
                </a:solidFill>
              </a:rPr>
              <a:t>Pick your battles and learn to let things go</a:t>
            </a:r>
          </a:p>
          <a:p>
            <a:pPr marL="285750" indent="-285750">
              <a:buSzPct val="70000"/>
              <a:buFont typeface="Arial"/>
              <a:buChar char="•"/>
            </a:pPr>
            <a:r>
              <a:rPr lang="en-US" altLang="ja-JP" dirty="0" smtClean="0">
                <a:solidFill>
                  <a:srgbClr val="FFFFFF"/>
                </a:solidFill>
              </a:rPr>
              <a:t>You </a:t>
            </a:r>
            <a:r>
              <a:rPr lang="en-US" altLang="ja-JP" dirty="0">
                <a:solidFill>
                  <a:srgbClr val="FFFFFF"/>
                </a:solidFill>
              </a:rPr>
              <a:t>do not have to adapt to Japan in every way</a:t>
            </a:r>
          </a:p>
          <a:p>
            <a:pPr marL="342900" indent="-342900">
              <a:buSzPct val="70000"/>
              <a:buFont typeface="Arial"/>
              <a:buChar char="•"/>
            </a:pPr>
            <a:r>
              <a:rPr lang="en-US" altLang="ja-JP" sz="2000" dirty="0">
                <a:solidFill>
                  <a:srgbClr val="FFFFFF"/>
                </a:solidFill>
              </a:rPr>
              <a:t>It is probably a temporary feeling </a:t>
            </a:r>
            <a:endParaRPr kumimoji="1" lang="ja-JP" altLang="en-US" sz="2000" dirty="0">
              <a:solidFill>
                <a:srgbClr val="FFFFFF"/>
              </a:solidFill>
            </a:endParaRPr>
          </a:p>
          <a:p>
            <a:pPr>
              <a:lnSpc>
                <a:spcPct val="170000"/>
              </a:lnSpc>
              <a:buSzPct val="70000"/>
              <a:buFont typeface="Wingdings" panose="05000000000000000000" pitchFamily="2" charset="2"/>
              <a:buChar char="u"/>
            </a:pPr>
            <a:endParaRPr lang="en-US" altLang="ja-JP" dirty="0">
              <a:solidFill>
                <a:srgbClr val="FFFFFF"/>
              </a:solidFill>
            </a:endParaRPr>
          </a:p>
        </p:txBody>
      </p:sp>
      <p:sp>
        <p:nvSpPr>
          <p:cNvPr id="7" name="Rectangle 6"/>
          <p:cNvSpPr/>
          <p:nvPr/>
        </p:nvSpPr>
        <p:spPr>
          <a:xfrm>
            <a:off x="186904" y="986699"/>
            <a:ext cx="4572000" cy="3258328"/>
          </a:xfrm>
          <a:prstGeom prst="rect">
            <a:avLst/>
          </a:prstGeom>
        </p:spPr>
        <p:txBody>
          <a:bodyPr>
            <a:spAutoFit/>
          </a:bodyPr>
          <a:lstStyle/>
          <a:p>
            <a:pPr>
              <a:lnSpc>
                <a:spcPct val="90000"/>
              </a:lnSpc>
            </a:pPr>
            <a:r>
              <a:rPr lang="en-US" altLang="ja-JP" sz="2200" b="1" dirty="0" smtClean="0"/>
              <a:t>The Problem:</a:t>
            </a:r>
          </a:p>
          <a:p>
            <a:pPr>
              <a:lnSpc>
                <a:spcPct val="90000"/>
              </a:lnSpc>
              <a:buSzPct val="70000"/>
            </a:pPr>
            <a:endParaRPr lang="en-US" altLang="ja-JP" dirty="0" smtClean="0"/>
          </a:p>
          <a:p>
            <a:pPr>
              <a:lnSpc>
                <a:spcPct val="90000"/>
              </a:lnSpc>
              <a:buSzPct val="70000"/>
            </a:pPr>
            <a:r>
              <a:rPr lang="en-US" altLang="ja-JP" dirty="0" smtClean="0"/>
              <a:t>The </a:t>
            </a:r>
            <a:r>
              <a:rPr lang="en-US" altLang="ja-JP" dirty="0"/>
              <a:t>little stresses of foreign </a:t>
            </a:r>
            <a:r>
              <a:rPr lang="en-US" altLang="ja-JP" dirty="0" smtClean="0"/>
              <a:t>life</a:t>
            </a:r>
          </a:p>
          <a:p>
            <a:pPr>
              <a:lnSpc>
                <a:spcPct val="90000"/>
              </a:lnSpc>
              <a:buSzPct val="70000"/>
            </a:pPr>
            <a:endParaRPr lang="en-US" altLang="ja-JP" dirty="0"/>
          </a:p>
          <a:p>
            <a:pPr marL="285750" indent="-285750">
              <a:buSzPct val="70000"/>
              <a:buFont typeface="Arial"/>
              <a:buChar char="•"/>
            </a:pPr>
            <a:r>
              <a:rPr lang="en-US" altLang="ja-JP" dirty="0" smtClean="0"/>
              <a:t>Differences </a:t>
            </a:r>
            <a:r>
              <a:rPr lang="en-US" altLang="ja-JP" dirty="0"/>
              <a:t>in expectations</a:t>
            </a:r>
          </a:p>
          <a:p>
            <a:pPr marL="285750" indent="-285750">
              <a:buSzPct val="70000"/>
              <a:buFont typeface="Arial"/>
              <a:buChar char="•"/>
            </a:pPr>
            <a:r>
              <a:rPr lang="en-US" altLang="ja-JP" dirty="0" smtClean="0"/>
              <a:t>Differences </a:t>
            </a:r>
            <a:r>
              <a:rPr lang="en-US" altLang="ja-JP" dirty="0"/>
              <a:t>from home country</a:t>
            </a:r>
          </a:p>
          <a:p>
            <a:pPr marL="285750" indent="-285750">
              <a:buSzPct val="70000"/>
              <a:buFont typeface="Arial"/>
              <a:buChar char="•"/>
            </a:pPr>
            <a:r>
              <a:rPr lang="en-US" altLang="ja-JP" dirty="0" smtClean="0"/>
              <a:t>Emotionally </a:t>
            </a:r>
            <a:r>
              <a:rPr lang="en-US" altLang="ja-JP" dirty="0"/>
              <a:t>draining</a:t>
            </a:r>
          </a:p>
          <a:p>
            <a:pPr marL="285750" indent="-285750">
              <a:buSzPct val="70000"/>
              <a:buFont typeface="Arial"/>
              <a:buChar char="•"/>
            </a:pPr>
            <a:r>
              <a:rPr lang="en-US" altLang="ja-JP" dirty="0" smtClean="0"/>
              <a:t>Stress </a:t>
            </a:r>
            <a:r>
              <a:rPr lang="en-US" altLang="ja-JP" dirty="0"/>
              <a:t>of daily life</a:t>
            </a:r>
          </a:p>
          <a:p>
            <a:pPr marL="285750" indent="-285750">
              <a:buSzPct val="70000"/>
              <a:buFont typeface="Arial"/>
              <a:buChar char="•"/>
            </a:pPr>
            <a:r>
              <a:rPr lang="en-US" altLang="ja-JP" dirty="0" smtClean="0"/>
              <a:t>Loss </a:t>
            </a:r>
            <a:r>
              <a:rPr lang="en-US" altLang="ja-JP" dirty="0"/>
              <a:t>of old identity</a:t>
            </a:r>
          </a:p>
          <a:p>
            <a:pPr marL="285750" indent="-285750">
              <a:buSzPct val="70000"/>
              <a:buFont typeface="Arial"/>
              <a:buChar char="•"/>
            </a:pPr>
            <a:r>
              <a:rPr lang="en-US" altLang="ja-JP" dirty="0" smtClean="0"/>
              <a:t>Small </a:t>
            </a:r>
            <a:r>
              <a:rPr lang="en-US" altLang="ja-JP" dirty="0"/>
              <a:t>problems = huge hassles</a:t>
            </a:r>
          </a:p>
          <a:p>
            <a:pPr lvl="1">
              <a:lnSpc>
                <a:spcPct val="90000"/>
              </a:lnSpc>
            </a:pPr>
            <a:endParaRPr lang="en-US" altLang="ja-JP" sz="3200" dirty="0"/>
          </a:p>
        </p:txBody>
      </p:sp>
      <p:pic>
        <p:nvPicPr>
          <p:cNvPr id="3" name="Picture 2" descr="teamrock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53" y="986699"/>
            <a:ext cx="3975626" cy="3589422"/>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13814001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000"/>
                                        <p:tgtEl>
                                          <p:spTgt spid="7">
                                            <p:txEl>
                                              <p:pRg st="4" end="4"/>
                                            </p:txEl>
                                          </p:spTgt>
                                        </p:tgtEl>
                                      </p:cBhvr>
                                    </p:animEffect>
                                    <p:anim calcmode="lin" valueType="num">
                                      <p:cBhvr>
                                        <p:cTn id="1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par>
                          <p:cTn id="21" fill="hold">
                            <p:stCondLst>
                              <p:cond delay="1000"/>
                            </p:stCondLst>
                            <p:childTnLst>
                              <p:par>
                                <p:cTn id="22" presetID="37" presetClass="entr" presetSubtype="0" fill="hold" nodeType="after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fade">
                                      <p:cBhvr>
                                        <p:cTn id="24" dur="1000"/>
                                        <p:tgtEl>
                                          <p:spTgt spid="7">
                                            <p:txEl>
                                              <p:pRg st="5" end="5"/>
                                            </p:txEl>
                                          </p:spTgt>
                                        </p:tgtEl>
                                      </p:cBhvr>
                                    </p:animEffect>
                                    <p:anim calcmode="lin" valueType="num">
                                      <p:cBhvr>
                                        <p:cTn id="2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7">
                                            <p:txEl>
                                              <p:pRg st="5" end="5"/>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7">
                                            <p:txEl>
                                              <p:pRg st="5" end="5"/>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1000"/>
                                        <p:tgtEl>
                                          <p:spTgt spid="7">
                                            <p:txEl>
                                              <p:pRg st="6" end="6"/>
                                            </p:txEl>
                                          </p:spTgt>
                                        </p:tgtEl>
                                      </p:cBhvr>
                                    </p:animEffect>
                                    <p:anim calcmode="lin" valueType="num">
                                      <p:cBhvr>
                                        <p:cTn id="31"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7">
                                            <p:txEl>
                                              <p:pRg st="6" end="6"/>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xEl>
                                              <p:pRg st="6" end="6"/>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fade">
                                      <p:cBhvr>
                                        <p:cTn id="36" dur="1000"/>
                                        <p:tgtEl>
                                          <p:spTgt spid="7">
                                            <p:txEl>
                                              <p:pRg st="7" end="7"/>
                                            </p:txEl>
                                          </p:spTgt>
                                        </p:tgtEl>
                                      </p:cBhvr>
                                    </p:animEffect>
                                    <p:anim calcmode="lin" valueType="num">
                                      <p:cBhvr>
                                        <p:cTn id="3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7">
                                            <p:txEl>
                                              <p:pRg st="7" end="7"/>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7">
                                            <p:txEl>
                                              <p:pRg st="7" end="7"/>
                                            </p:txEl>
                                          </p:spTgt>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fade">
                                      <p:cBhvr>
                                        <p:cTn id="42" dur="1000"/>
                                        <p:tgtEl>
                                          <p:spTgt spid="7">
                                            <p:txEl>
                                              <p:pRg st="8" end="8"/>
                                            </p:txEl>
                                          </p:spTgt>
                                        </p:tgtEl>
                                      </p:cBhvr>
                                    </p:animEffect>
                                    <p:anim calcmode="lin" valueType="num">
                                      <p:cBhvr>
                                        <p:cTn id="4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44" dur="900" decel="100000" fill="hold"/>
                                        <p:tgtEl>
                                          <p:spTgt spid="7">
                                            <p:txEl>
                                              <p:pRg st="8" end="8"/>
                                            </p:tx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7">
                                            <p:txEl>
                                              <p:pRg st="8" end="8"/>
                                            </p:txEl>
                                          </p:spTgt>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7">
                                            <p:txEl>
                                              <p:pRg st="9" end="9"/>
                                            </p:txEl>
                                          </p:spTgt>
                                        </p:tgtEl>
                                        <p:attrNameLst>
                                          <p:attrName>style.visibility</p:attrName>
                                        </p:attrNameLst>
                                      </p:cBhvr>
                                      <p:to>
                                        <p:strVal val="visible"/>
                                      </p:to>
                                    </p:set>
                                    <p:animEffect transition="in" filter="fade">
                                      <p:cBhvr>
                                        <p:cTn id="48" dur="1000"/>
                                        <p:tgtEl>
                                          <p:spTgt spid="7">
                                            <p:txEl>
                                              <p:pRg st="9" end="9"/>
                                            </p:txEl>
                                          </p:spTgt>
                                        </p:tgtEl>
                                      </p:cBhvr>
                                    </p:animEffect>
                                    <p:anim calcmode="lin" valueType="num">
                                      <p:cBhvr>
                                        <p:cTn id="49"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7">
                                            <p:txEl>
                                              <p:pRg st="9" end="9"/>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 calcmode="lin" valueType="num">
                                      <p:cBhvr additive="base">
                                        <p:cTn id="56"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57" dur="500"/>
                                        <p:tgtEl>
                                          <p:spTgt spid="2">
                                            <p:txEl>
                                              <p:pRg st="0" end="0"/>
                                            </p:txEl>
                                          </p:spTgt>
                                        </p:tgtEl>
                                      </p:cBhvr>
                                    </p:animEffect>
                                  </p:childTnLst>
                                </p:cTn>
                              </p:par>
                              <p:par>
                                <p:cTn id="58" presetID="12" presetClass="entr" presetSubtype="4" fill="hold" nodeType="with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 calcmode="lin" valueType="num">
                                      <p:cBhvr additive="base">
                                        <p:cTn id="60"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7">
                                            <p:txEl>
                                              <p:pRg st="0" end="0"/>
                                            </p:txEl>
                                          </p:spTgt>
                                        </p:tgtEl>
                                        <p:attrNameLst>
                                          <p:attrName>style.visibility</p:attrName>
                                        </p:attrNameLst>
                                      </p:cBhvr>
                                      <p:to>
                                        <p:strVal val="hidden"/>
                                      </p:to>
                                    </p:set>
                                  </p:childTnLst>
                                </p:cTn>
                              </p:par>
                              <p:par>
                                <p:cTn id="66" presetID="1" presetClass="exit" presetSubtype="0" fill="hold" grpId="0" nodeType="withEffect">
                                  <p:stCondLst>
                                    <p:cond delay="0"/>
                                  </p:stCondLst>
                                  <p:childTnLst>
                                    <p:set>
                                      <p:cBhvr>
                                        <p:cTn id="67" dur="1" fill="hold">
                                          <p:stCondLst>
                                            <p:cond delay="0"/>
                                          </p:stCondLst>
                                        </p:cTn>
                                        <p:tgtEl>
                                          <p:spTgt spid="7">
                                            <p:txEl>
                                              <p:pRg st="2" end="2"/>
                                            </p:txEl>
                                          </p:spTgt>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7">
                                            <p:txEl>
                                              <p:pRg st="4" end="4"/>
                                            </p:txEl>
                                          </p:spTgt>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7">
                                            <p:txEl>
                                              <p:pRg st="5" end="5"/>
                                            </p:txEl>
                                          </p:spTgt>
                                        </p:tgtEl>
                                        <p:attrNameLst>
                                          <p:attrName>style.visibility</p:attrName>
                                        </p:attrNameLst>
                                      </p:cBhvr>
                                      <p:to>
                                        <p:strVal val="hidden"/>
                                      </p:to>
                                    </p:set>
                                  </p:childTnLst>
                                </p:cTn>
                              </p:par>
                              <p:par>
                                <p:cTn id="72" presetID="1" presetClass="exit" presetSubtype="0" fill="hold" grpId="0" nodeType="withEffect">
                                  <p:stCondLst>
                                    <p:cond delay="0"/>
                                  </p:stCondLst>
                                  <p:childTnLst>
                                    <p:set>
                                      <p:cBhvr>
                                        <p:cTn id="73" dur="1" fill="hold">
                                          <p:stCondLst>
                                            <p:cond delay="0"/>
                                          </p:stCondLst>
                                        </p:cTn>
                                        <p:tgtEl>
                                          <p:spTgt spid="7">
                                            <p:txEl>
                                              <p:pRg st="6" end="6"/>
                                            </p:txEl>
                                          </p:spTgt>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7">
                                            <p:txEl>
                                              <p:pRg st="7" end="7"/>
                                            </p:txEl>
                                          </p:spTgt>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7">
                                            <p:txEl>
                                              <p:pRg st="8" end="8"/>
                                            </p:txEl>
                                          </p:spTgt>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7">
                                            <p:txEl>
                                              <p:pRg st="9" end="9"/>
                                            </p:txEl>
                                          </p:spTgt>
                                        </p:tgtEl>
                                        <p:attrNameLst>
                                          <p:attrName>style.visibility</p:attrName>
                                        </p:attrNameLst>
                                      </p:cBhvr>
                                      <p:to>
                                        <p:strVal val="hidden"/>
                                      </p:to>
                                    </p:set>
                                  </p:childTnLst>
                                </p:cTn>
                              </p:par>
                            </p:childTnLst>
                          </p:cTn>
                        </p:par>
                        <p:par>
                          <p:cTn id="80" fill="hold">
                            <p:stCondLst>
                              <p:cond delay="0"/>
                            </p:stCondLst>
                            <p:childTnLst>
                              <p:par>
                                <p:cTn id="81" presetID="53" presetClass="entr" presetSubtype="16"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Effect transition="in" filter="fade">
                                      <p:cBhvr>
                                        <p:cTn id="85" dur="500"/>
                                        <p:tgtEl>
                                          <p:spTgt spid="3"/>
                                        </p:tgtEl>
                                      </p:cBhvr>
                                    </p:animEffect>
                                  </p:childTnLst>
                                </p:cTn>
                              </p:par>
                              <p:par>
                                <p:cTn id="86" presetID="1" presetClass="exit" presetSubtype="0" fill="hold" grpId="0" nodeType="withEffect">
                                  <p:stCondLst>
                                    <p:cond delay="0"/>
                                  </p:stCondLst>
                                  <p:childTnLst>
                                    <p:set>
                                      <p:cBhvr>
                                        <p:cTn id="87" dur="1" fill="hold">
                                          <p:stCondLst>
                                            <p:cond delay="0"/>
                                          </p:stCondLst>
                                        </p:cTn>
                                        <p:tgtEl>
                                          <p:spTgt spid="16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7" presetClass="entr" presetSubtype="0" fill="hold" nodeType="click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fade">
                                      <p:cBhvr>
                                        <p:cTn id="92" dur="1000"/>
                                        <p:tgtEl>
                                          <p:spTgt spid="2">
                                            <p:txEl>
                                              <p:pRg st="3" end="3"/>
                                            </p:txEl>
                                          </p:spTgt>
                                        </p:tgtEl>
                                      </p:cBhvr>
                                    </p:animEffect>
                                    <p:anim calcmode="lin" valueType="num">
                                      <p:cBhvr>
                                        <p:cTn id="9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4"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par>
                                <p:cTn id="96" presetID="37" presetClass="entr" presetSubtype="0" fill="hold" nodeType="withEffect">
                                  <p:stCondLst>
                                    <p:cond delay="0"/>
                                  </p:stCondLst>
                                  <p:childTnLst>
                                    <p:set>
                                      <p:cBhvr>
                                        <p:cTn id="97" dur="1" fill="hold">
                                          <p:stCondLst>
                                            <p:cond delay="0"/>
                                          </p:stCondLst>
                                        </p:cTn>
                                        <p:tgtEl>
                                          <p:spTgt spid="2">
                                            <p:txEl>
                                              <p:pRg st="4" end="4"/>
                                            </p:txEl>
                                          </p:spTgt>
                                        </p:tgtEl>
                                        <p:attrNameLst>
                                          <p:attrName>style.visibility</p:attrName>
                                        </p:attrNameLst>
                                      </p:cBhvr>
                                      <p:to>
                                        <p:strVal val="visible"/>
                                      </p:to>
                                    </p:set>
                                    <p:animEffect transition="in" filter="fade">
                                      <p:cBhvr>
                                        <p:cTn id="98" dur="1000"/>
                                        <p:tgtEl>
                                          <p:spTgt spid="2">
                                            <p:txEl>
                                              <p:pRg st="4" end="4"/>
                                            </p:txEl>
                                          </p:spTgt>
                                        </p:tgtEl>
                                      </p:cBhvr>
                                    </p:animEffect>
                                    <p:anim calcmode="lin" valueType="num">
                                      <p:cBhvr>
                                        <p:cTn id="9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par>
                                <p:cTn id="102" presetID="37" presetClass="entr" presetSubtype="0" fill="hold" nodeType="with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fade">
                                      <p:cBhvr>
                                        <p:cTn id="104" dur="1000"/>
                                        <p:tgtEl>
                                          <p:spTgt spid="2">
                                            <p:txEl>
                                              <p:pRg st="5" end="5"/>
                                            </p:txEl>
                                          </p:spTgt>
                                        </p:tgtEl>
                                      </p:cBhvr>
                                    </p:animEffect>
                                    <p:anim calcmode="lin" valueType="num">
                                      <p:cBhvr>
                                        <p:cTn id="10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2">
                                            <p:txEl>
                                              <p:pRg st="6" end="6"/>
                                            </p:txEl>
                                          </p:spTgt>
                                        </p:tgtEl>
                                        <p:attrNameLst>
                                          <p:attrName>style.visibility</p:attrName>
                                        </p:attrNameLst>
                                      </p:cBhvr>
                                      <p:to>
                                        <p:strVal val="visible"/>
                                      </p:to>
                                    </p:set>
                                    <p:animEffect transition="in" filter="fade">
                                      <p:cBhvr>
                                        <p:cTn id="110" dur="1000"/>
                                        <p:tgtEl>
                                          <p:spTgt spid="2">
                                            <p:txEl>
                                              <p:pRg st="6" end="6"/>
                                            </p:txEl>
                                          </p:spTgt>
                                        </p:tgtEl>
                                      </p:cBhvr>
                                    </p:animEffect>
                                    <p:anim calcmode="lin" valueType="num">
                                      <p:cBhvr>
                                        <p:cTn id="11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12"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par>
                                <p:cTn id="114" presetID="37" presetClass="entr" presetSubtype="0" fill="hold" nodeType="withEffect">
                                  <p:stCondLst>
                                    <p:cond delay="0"/>
                                  </p:stCondLst>
                                  <p:childTnLst>
                                    <p:set>
                                      <p:cBhvr>
                                        <p:cTn id="115" dur="1" fill="hold">
                                          <p:stCondLst>
                                            <p:cond delay="0"/>
                                          </p:stCondLst>
                                        </p:cTn>
                                        <p:tgtEl>
                                          <p:spTgt spid="2">
                                            <p:txEl>
                                              <p:pRg st="7" end="7"/>
                                            </p:txEl>
                                          </p:spTgt>
                                        </p:tgtEl>
                                        <p:attrNameLst>
                                          <p:attrName>style.visibility</p:attrName>
                                        </p:attrNameLst>
                                      </p:cBhvr>
                                      <p:to>
                                        <p:strVal val="visible"/>
                                      </p:to>
                                    </p:set>
                                    <p:animEffect transition="in" filter="fade">
                                      <p:cBhvr>
                                        <p:cTn id="116" dur="1000"/>
                                        <p:tgtEl>
                                          <p:spTgt spid="2">
                                            <p:txEl>
                                              <p:pRg st="7" end="7"/>
                                            </p:txEl>
                                          </p:spTgt>
                                        </p:tgtEl>
                                      </p:cBhvr>
                                    </p:animEffect>
                                    <p:anim calcmode="lin" valueType="num">
                                      <p:cBhvr>
                                        <p:cTn id="11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18"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par>
                                <p:cTn id="120" presetID="37" presetClass="entr" presetSubtype="0" fill="hold" nodeType="withEffect">
                                  <p:stCondLst>
                                    <p:cond delay="0"/>
                                  </p:stCondLst>
                                  <p:childTnLst>
                                    <p:set>
                                      <p:cBhvr>
                                        <p:cTn id="121" dur="1" fill="hold">
                                          <p:stCondLst>
                                            <p:cond delay="0"/>
                                          </p:stCondLst>
                                        </p:cTn>
                                        <p:tgtEl>
                                          <p:spTgt spid="2">
                                            <p:txEl>
                                              <p:pRg st="8" end="8"/>
                                            </p:txEl>
                                          </p:spTgt>
                                        </p:tgtEl>
                                        <p:attrNameLst>
                                          <p:attrName>style.visibility</p:attrName>
                                        </p:attrNameLst>
                                      </p:cBhvr>
                                      <p:to>
                                        <p:strVal val="visible"/>
                                      </p:to>
                                    </p:set>
                                    <p:animEffect transition="in" filter="fade">
                                      <p:cBhvr>
                                        <p:cTn id="122" dur="1000"/>
                                        <p:tgtEl>
                                          <p:spTgt spid="2">
                                            <p:txEl>
                                              <p:pRg st="8" end="8"/>
                                            </p:txEl>
                                          </p:spTgt>
                                        </p:tgtEl>
                                      </p:cBhvr>
                                    </p:animEffect>
                                    <p:anim calcmode="lin" valueType="num">
                                      <p:cBhvr>
                                        <p:cTn id="12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24"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2</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683489" y="0"/>
            <a:ext cx="5460510"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p:cNvSpPr/>
          <p:nvPr/>
        </p:nvSpPr>
        <p:spPr>
          <a:xfrm>
            <a:off x="3883289" y="0"/>
            <a:ext cx="5460510" cy="514350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356546" y="1219345"/>
            <a:ext cx="4781142" cy="523220"/>
          </a:xfrm>
          <a:prstGeom prst="rect">
            <a:avLst/>
          </a:prstGeom>
        </p:spPr>
        <p:txBody>
          <a:bodyPr wrap="none" lIns="0">
            <a:spAutoFit/>
          </a:bodyPr>
          <a:lstStyle/>
          <a:p>
            <a:r>
              <a:rPr lang="en-US" sz="2800" b="1" dirty="0" smtClean="0">
                <a:latin typeface="Raleway" panose="020B0003030101060003" pitchFamily="34" charset="0"/>
              </a:rPr>
              <a:t>Life in Niigata can be great! </a:t>
            </a:r>
          </a:p>
        </p:txBody>
      </p:sp>
      <p:sp>
        <p:nvSpPr>
          <p:cNvPr id="2" name="TextBox 1"/>
          <p:cNvSpPr txBox="1"/>
          <p:nvPr/>
        </p:nvSpPr>
        <p:spPr>
          <a:xfrm>
            <a:off x="6008378" y="1017776"/>
            <a:ext cx="3004189" cy="3970318"/>
          </a:xfrm>
          <a:prstGeom prst="rect">
            <a:avLst/>
          </a:prstGeom>
          <a:noFill/>
        </p:spPr>
        <p:txBody>
          <a:bodyPr wrap="square" rtlCol="0">
            <a:spAutoFit/>
          </a:bodyPr>
          <a:lstStyle/>
          <a:p>
            <a:pPr marL="285750" indent="-285750">
              <a:buFont typeface="Arial"/>
              <a:buChar char="•"/>
            </a:pPr>
            <a:r>
              <a:rPr lang="en-US" sz="2800" dirty="0" smtClean="0">
                <a:solidFill>
                  <a:schemeClr val="bg1"/>
                </a:solidFill>
              </a:rPr>
              <a:t>Active JET Community</a:t>
            </a:r>
          </a:p>
          <a:p>
            <a:endParaRPr lang="en-US" sz="2800" dirty="0" smtClean="0">
              <a:solidFill>
                <a:schemeClr val="bg1"/>
              </a:solidFill>
            </a:endParaRPr>
          </a:p>
          <a:p>
            <a:pPr marL="285750" indent="-285750">
              <a:buFont typeface="Arial"/>
              <a:buChar char="•"/>
            </a:pPr>
            <a:r>
              <a:rPr lang="en-US" sz="2800" dirty="0" smtClean="0">
                <a:solidFill>
                  <a:schemeClr val="bg1"/>
                </a:solidFill>
              </a:rPr>
              <a:t>Beaches</a:t>
            </a:r>
          </a:p>
          <a:p>
            <a:endParaRPr lang="en-US" sz="2800" dirty="0" smtClean="0">
              <a:solidFill>
                <a:schemeClr val="bg1"/>
              </a:solidFill>
            </a:endParaRPr>
          </a:p>
          <a:p>
            <a:pPr marL="285750" indent="-285750">
              <a:buFont typeface="Arial"/>
              <a:buChar char="•"/>
            </a:pPr>
            <a:r>
              <a:rPr lang="en-US" sz="2800" dirty="0" smtClean="0">
                <a:solidFill>
                  <a:schemeClr val="bg1"/>
                </a:solidFill>
              </a:rPr>
              <a:t>Mountains</a:t>
            </a:r>
          </a:p>
          <a:p>
            <a:endParaRPr lang="en-US" sz="2800" dirty="0" smtClean="0">
              <a:solidFill>
                <a:schemeClr val="bg1"/>
              </a:solidFill>
            </a:endParaRPr>
          </a:p>
          <a:p>
            <a:pPr marL="285750" indent="-285750">
              <a:buFont typeface="Arial"/>
              <a:buChar char="•"/>
            </a:pPr>
            <a:r>
              <a:rPr lang="en-US" sz="2800" dirty="0" smtClean="0">
                <a:solidFill>
                  <a:schemeClr val="bg1"/>
                </a:solidFill>
              </a:rPr>
              <a:t>Festivals</a:t>
            </a:r>
          </a:p>
          <a:p>
            <a:pPr marL="285750" indent="-285750">
              <a:buFont typeface="Arial"/>
              <a:buChar char="•"/>
            </a:pPr>
            <a:endParaRPr lang="en-US" sz="2800" dirty="0">
              <a:solidFill>
                <a:schemeClr val="bg1"/>
              </a:solidFill>
            </a:endParaRPr>
          </a:p>
        </p:txBody>
      </p:sp>
      <p:pic>
        <p:nvPicPr>
          <p:cNvPr id="3" name="Picture 2" descr="pikahappy.jpg"/>
          <p:cNvPicPr>
            <a:picLocks noChangeAspect="1"/>
          </p:cNvPicPr>
          <p:nvPr/>
        </p:nvPicPr>
        <p:blipFill>
          <a:blip r:embed="rId2">
            <a:extLst>
              <a:ext uri="{BEBA8EAE-BF5A-486C-A8C5-ECC9F3942E4B}">
                <a14:imgProps xmlns:a14="http://schemas.microsoft.com/office/drawing/2010/main">
                  <a14:imgLayer r:embed="rId3">
                    <a14:imgEffect>
                      <a14:backgroundRemoval t="0" b="100000" l="533" r="100000"/>
                    </a14:imgEffect>
                  </a14:imgLayer>
                </a14:imgProps>
              </a:ext>
              <a:ext uri="{28A0092B-C50C-407E-A947-70E740481C1C}">
                <a14:useLocalDpi xmlns:a14="http://schemas.microsoft.com/office/drawing/2010/main" val="0"/>
              </a:ext>
            </a:extLst>
          </a:blip>
          <a:stretch>
            <a:fillRect/>
          </a:stretch>
        </p:blipFill>
        <p:spPr>
          <a:xfrm>
            <a:off x="1367751" y="2498698"/>
            <a:ext cx="1867419" cy="1920490"/>
          </a:xfrm>
          <a:prstGeom prst="rect">
            <a:avLst/>
          </a:prstGeom>
        </p:spPr>
      </p:pic>
      <p:pic>
        <p:nvPicPr>
          <p:cNvPr id="5" name="Picture 4" descr="happycharmander.gif"/>
          <p:cNvPicPr>
            <a:picLocks noChangeAspect="1"/>
          </p:cNvPicPr>
          <p:nvPr/>
        </p:nvPicPr>
        <p:blipFill>
          <a:blip r:embed="rId4">
            <a:extLst>
              <a:ext uri="{BEBA8EAE-BF5A-486C-A8C5-ECC9F3942E4B}">
                <a14:imgProps xmlns:a14="http://schemas.microsoft.com/office/drawing/2010/main">
                  <a14:imgLayer r:embed="rId5">
                    <a14:imgEffect>
                      <a14:backgroundRemoval t="0" b="98980" l="0" r="98519"/>
                    </a14:imgEffect>
                  </a14:imgLayer>
                </a14:imgProps>
              </a:ext>
              <a:ext uri="{28A0092B-C50C-407E-A947-70E740481C1C}">
                <a14:useLocalDpi xmlns:a14="http://schemas.microsoft.com/office/drawing/2010/main" val="0"/>
              </a:ext>
            </a:extLst>
          </a:blip>
          <a:stretch>
            <a:fillRect/>
          </a:stretch>
        </p:blipFill>
        <p:spPr>
          <a:xfrm>
            <a:off x="119180" y="3250323"/>
            <a:ext cx="1475250" cy="1606384"/>
          </a:xfrm>
          <a:prstGeom prst="rect">
            <a:avLst/>
          </a:prstGeom>
        </p:spPr>
      </p:pic>
      <p:pic>
        <p:nvPicPr>
          <p:cNvPr id="6" name="Picture 5" descr="happybulbasaur.PNG"/>
          <p:cNvPicPr>
            <a:picLocks noChangeAspect="1"/>
          </p:cNvPicPr>
          <p:nvPr/>
        </p:nvPicPr>
        <p:blipFill>
          <a:blip r:embed="rId6">
            <a:extLst>
              <a:ext uri="{BEBA8EAE-BF5A-486C-A8C5-ECC9F3942E4B}">
                <a14:imgProps xmlns:a14="http://schemas.microsoft.com/office/drawing/2010/main">
                  <a14:imgLayer r:embed="rId7">
                    <a14:imgEffect>
                      <a14:backgroundRemoval t="0" b="99558" l="0" r="98959">
                        <a14:foregroundMark x1="33775" y1="58127" x2="33775" y2="58127"/>
                        <a14:foregroundMark x1="68212" y1="44611" x2="68212" y2="44611"/>
                        <a14:foregroundMark x1="34342" y1="60512" x2="34342" y2="60512"/>
                        <a14:foregroundMark x1="69915" y1="50707" x2="69915" y2="50707"/>
                        <a14:foregroundMark x1="62252" y1="46466" x2="62252" y2="46466"/>
                        <a14:foregroundMark x1="26395" y1="54417" x2="26395" y2="54417"/>
                        <a14:foregroundMark x1="62819" y1="48587" x2="62819" y2="48587"/>
                      </a14:backgroundRemoval>
                    </a14:imgEffect>
                  </a14:imgLayer>
                </a14:imgProps>
              </a:ext>
              <a:ext uri="{28A0092B-C50C-407E-A947-70E740481C1C}">
                <a14:useLocalDpi xmlns:a14="http://schemas.microsoft.com/office/drawing/2010/main" val="0"/>
              </a:ext>
            </a:extLst>
          </a:blip>
          <a:stretch>
            <a:fillRect/>
          </a:stretch>
        </p:blipFill>
        <p:spPr>
          <a:xfrm>
            <a:off x="2414983" y="3739931"/>
            <a:ext cx="1268506" cy="1358514"/>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17528051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20</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683489" y="0"/>
            <a:ext cx="5460510"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p:cNvSpPr/>
          <p:nvPr/>
        </p:nvSpPr>
        <p:spPr>
          <a:xfrm>
            <a:off x="3552057" y="0"/>
            <a:ext cx="5460510" cy="514350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Rectangle 159"/>
          <p:cNvSpPr/>
          <p:nvPr/>
        </p:nvSpPr>
        <p:spPr>
          <a:xfrm>
            <a:off x="119180" y="241076"/>
            <a:ext cx="5737383" cy="523220"/>
          </a:xfrm>
          <a:prstGeom prst="rect">
            <a:avLst/>
          </a:prstGeom>
        </p:spPr>
        <p:txBody>
          <a:bodyPr wrap="none" lIns="0">
            <a:spAutoFit/>
          </a:bodyPr>
          <a:lstStyle/>
          <a:p>
            <a:r>
              <a:rPr lang="en-US" sz="2800" b="1" dirty="0" smtClean="0">
                <a:latin typeface="Raleway" panose="020B0003030101060003" pitchFamily="34" charset="0"/>
              </a:rPr>
              <a:t>CONFLICT IN THE WORK PLACE</a:t>
            </a:r>
          </a:p>
        </p:txBody>
      </p:sp>
      <p:pic>
        <p:nvPicPr>
          <p:cNvPr id="8" name="Picture 7" descr="hitmoncha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092" y="1713681"/>
            <a:ext cx="3518804" cy="2639103"/>
          </a:xfrm>
          <a:prstGeom prst="rect">
            <a:avLst/>
          </a:prstGeom>
        </p:spPr>
      </p:pic>
      <p:sp>
        <p:nvSpPr>
          <p:cNvPr id="2" name="TextBox 1"/>
          <p:cNvSpPr txBox="1"/>
          <p:nvPr/>
        </p:nvSpPr>
        <p:spPr>
          <a:xfrm>
            <a:off x="5314092" y="936667"/>
            <a:ext cx="3829908" cy="4228850"/>
          </a:xfrm>
          <a:prstGeom prst="rect">
            <a:avLst/>
          </a:prstGeom>
          <a:noFill/>
        </p:spPr>
        <p:txBody>
          <a:bodyPr wrap="square" rtlCol="0">
            <a:spAutoFit/>
          </a:bodyPr>
          <a:lstStyle/>
          <a:p>
            <a:pPr algn="ctr">
              <a:lnSpc>
                <a:spcPct val="90000"/>
              </a:lnSpc>
              <a:defRPr/>
            </a:pPr>
            <a:r>
              <a:rPr lang="en-US" altLang="ja-JP" sz="2000" b="1" dirty="0">
                <a:solidFill>
                  <a:srgbClr val="FFFFFF"/>
                </a:solidFill>
              </a:rPr>
              <a:t>The Solution: </a:t>
            </a:r>
            <a:endParaRPr lang="en-US" altLang="ja-JP" sz="2000" b="1" dirty="0" smtClean="0">
              <a:solidFill>
                <a:srgbClr val="FFFFFF"/>
              </a:solidFill>
            </a:endParaRPr>
          </a:p>
          <a:p>
            <a:pPr>
              <a:lnSpc>
                <a:spcPct val="90000"/>
              </a:lnSpc>
              <a:defRPr/>
            </a:pPr>
            <a:endParaRPr lang="en-US" altLang="ja-JP" dirty="0"/>
          </a:p>
          <a:p>
            <a:pPr marL="57150" indent="0">
              <a:lnSpc>
                <a:spcPct val="90000"/>
              </a:lnSpc>
              <a:buSzPct val="70000"/>
              <a:buNone/>
              <a:defRPr/>
            </a:pPr>
            <a:r>
              <a:rPr lang="en-US" altLang="ja-JP" dirty="0" smtClean="0">
                <a:solidFill>
                  <a:srgbClr val="FFFFFF"/>
                </a:solidFill>
              </a:rPr>
              <a:t>Remember:</a:t>
            </a:r>
          </a:p>
          <a:p>
            <a:pPr marL="228600" indent="-171450">
              <a:lnSpc>
                <a:spcPct val="90000"/>
              </a:lnSpc>
              <a:buSzPct val="70000"/>
              <a:buFont typeface="Arial"/>
              <a:buChar char="•"/>
              <a:defRPr/>
            </a:pPr>
            <a:r>
              <a:rPr lang="en-US" altLang="ja-JP" dirty="0" smtClean="0">
                <a:solidFill>
                  <a:srgbClr val="FFFFFF"/>
                </a:solidFill>
              </a:rPr>
              <a:t>Different </a:t>
            </a:r>
            <a:r>
              <a:rPr lang="en-US" altLang="ja-JP" dirty="0">
                <a:solidFill>
                  <a:srgbClr val="FFFFFF"/>
                </a:solidFill>
              </a:rPr>
              <a:t>work </a:t>
            </a:r>
            <a:r>
              <a:rPr lang="en-US" altLang="ja-JP" dirty="0" smtClean="0">
                <a:solidFill>
                  <a:srgbClr val="FFFFFF"/>
                </a:solidFill>
              </a:rPr>
              <a:t>cultures</a:t>
            </a:r>
          </a:p>
          <a:p>
            <a:pPr marL="228600" indent="-171450">
              <a:lnSpc>
                <a:spcPct val="90000"/>
              </a:lnSpc>
              <a:buSzPct val="70000"/>
              <a:buFont typeface="Arial"/>
              <a:buChar char="•"/>
              <a:defRPr/>
            </a:pPr>
            <a:r>
              <a:rPr lang="en-US" altLang="ja-JP" dirty="0" smtClean="0">
                <a:solidFill>
                  <a:srgbClr val="FFFFFF"/>
                </a:solidFill>
              </a:rPr>
              <a:t>Some </a:t>
            </a:r>
            <a:r>
              <a:rPr lang="en-US" altLang="ja-JP" dirty="0">
                <a:solidFill>
                  <a:srgbClr val="FFFFFF"/>
                </a:solidFill>
              </a:rPr>
              <a:t>people will just not like you </a:t>
            </a:r>
            <a:endParaRPr lang="en-US" altLang="ja-JP" dirty="0" smtClean="0">
              <a:solidFill>
                <a:srgbClr val="FFFFFF"/>
              </a:solidFill>
            </a:endParaRPr>
          </a:p>
          <a:p>
            <a:pPr marL="228600" indent="-171450">
              <a:lnSpc>
                <a:spcPct val="90000"/>
              </a:lnSpc>
              <a:buSzPct val="70000"/>
              <a:buFont typeface="Arial"/>
              <a:buChar char="•"/>
              <a:defRPr/>
            </a:pPr>
            <a:r>
              <a:rPr lang="en-US" altLang="ja-JP" dirty="0" smtClean="0">
                <a:solidFill>
                  <a:srgbClr val="FFFFFF"/>
                </a:solidFill>
              </a:rPr>
              <a:t>Some </a:t>
            </a:r>
            <a:r>
              <a:rPr lang="en-US" altLang="ja-JP" dirty="0">
                <a:solidFill>
                  <a:srgbClr val="FFFFFF"/>
                </a:solidFill>
              </a:rPr>
              <a:t>people are just </a:t>
            </a:r>
            <a:r>
              <a:rPr lang="en-US" altLang="ja-JP" dirty="0" smtClean="0">
                <a:solidFill>
                  <a:srgbClr val="FFFFFF"/>
                </a:solidFill>
              </a:rPr>
              <a:t>“buttheads</a:t>
            </a:r>
            <a:r>
              <a:rPr lang="en-US" altLang="ja-JP" dirty="0">
                <a:solidFill>
                  <a:srgbClr val="FFFFFF"/>
                </a:solidFill>
              </a:rPr>
              <a:t>”</a:t>
            </a:r>
          </a:p>
          <a:p>
            <a:pPr>
              <a:lnSpc>
                <a:spcPct val="90000"/>
              </a:lnSpc>
              <a:buSzPct val="70000"/>
              <a:defRPr/>
            </a:pPr>
            <a:endParaRPr lang="en-US" altLang="ja-JP" dirty="0" smtClean="0">
              <a:solidFill>
                <a:srgbClr val="FFFFFF"/>
              </a:solidFill>
            </a:endParaRPr>
          </a:p>
          <a:p>
            <a:pPr>
              <a:lnSpc>
                <a:spcPct val="90000"/>
              </a:lnSpc>
              <a:buSzPct val="70000"/>
              <a:defRPr/>
            </a:pPr>
            <a:r>
              <a:rPr lang="en-US" altLang="ja-JP" dirty="0" smtClean="0">
                <a:solidFill>
                  <a:srgbClr val="FFFFFF"/>
                </a:solidFill>
              </a:rPr>
              <a:t>Are </a:t>
            </a:r>
            <a:r>
              <a:rPr lang="en-US" altLang="ja-JP" dirty="0">
                <a:solidFill>
                  <a:srgbClr val="FFFFFF"/>
                </a:solidFill>
              </a:rPr>
              <a:t>you overstepping your bounds</a:t>
            </a:r>
            <a:r>
              <a:rPr lang="en-US" altLang="ja-JP" dirty="0" smtClean="0">
                <a:solidFill>
                  <a:srgbClr val="FFFFFF"/>
                </a:solidFill>
              </a:rPr>
              <a:t>?</a:t>
            </a:r>
          </a:p>
          <a:p>
            <a:pPr marL="171450" indent="-171450">
              <a:lnSpc>
                <a:spcPct val="90000"/>
              </a:lnSpc>
              <a:buSzPct val="70000"/>
              <a:buFont typeface="Arial"/>
              <a:buChar char="•"/>
              <a:defRPr/>
            </a:pPr>
            <a:r>
              <a:rPr lang="en-US" altLang="ja-JP" dirty="0" smtClean="0">
                <a:solidFill>
                  <a:srgbClr val="FFFFFF"/>
                </a:solidFill>
              </a:rPr>
              <a:t>You </a:t>
            </a:r>
            <a:r>
              <a:rPr lang="en-US" altLang="ja-JP" dirty="0">
                <a:solidFill>
                  <a:srgbClr val="FFFFFF"/>
                </a:solidFill>
              </a:rPr>
              <a:t>will not revolutionize English teaching in </a:t>
            </a:r>
            <a:r>
              <a:rPr lang="en-US" altLang="ja-JP" dirty="0" smtClean="0">
                <a:solidFill>
                  <a:srgbClr val="FFFFFF"/>
                </a:solidFill>
              </a:rPr>
              <a:t>Japan</a:t>
            </a:r>
          </a:p>
          <a:p>
            <a:pPr marL="171450" indent="-171450">
              <a:lnSpc>
                <a:spcPct val="90000"/>
              </a:lnSpc>
              <a:buSzPct val="70000"/>
              <a:buFont typeface="Arial"/>
              <a:buChar char="•"/>
              <a:defRPr/>
            </a:pPr>
            <a:r>
              <a:rPr lang="en-US" altLang="ja-JP" dirty="0" smtClean="0">
                <a:solidFill>
                  <a:srgbClr val="FFFFFF"/>
                </a:solidFill>
              </a:rPr>
              <a:t>Japan </a:t>
            </a:r>
            <a:r>
              <a:rPr lang="en-US" altLang="ja-JP" dirty="0">
                <a:solidFill>
                  <a:srgbClr val="FFFFFF"/>
                </a:solidFill>
              </a:rPr>
              <a:t>= high context society </a:t>
            </a:r>
          </a:p>
          <a:p>
            <a:pPr marL="171450" indent="-171450">
              <a:lnSpc>
                <a:spcPct val="90000"/>
              </a:lnSpc>
              <a:buSzPct val="70000"/>
              <a:buFont typeface="Arial"/>
              <a:buChar char="•"/>
              <a:defRPr/>
            </a:pPr>
            <a:r>
              <a:rPr lang="en-US" altLang="ja-JP" dirty="0" smtClean="0">
                <a:solidFill>
                  <a:srgbClr val="FFFFFF"/>
                </a:solidFill>
              </a:rPr>
              <a:t>Address problems when they are small </a:t>
            </a:r>
          </a:p>
          <a:p>
            <a:pPr marL="171450" indent="-171450">
              <a:lnSpc>
                <a:spcPct val="90000"/>
              </a:lnSpc>
              <a:buSzPct val="70000"/>
              <a:buFont typeface="Arial"/>
              <a:buChar char="•"/>
              <a:defRPr/>
            </a:pPr>
            <a:r>
              <a:rPr lang="en-US" altLang="ja-JP" dirty="0" smtClean="0">
                <a:solidFill>
                  <a:srgbClr val="FFFFFF"/>
                </a:solidFill>
              </a:rPr>
              <a:t>Help </a:t>
            </a:r>
            <a:r>
              <a:rPr lang="en-US" altLang="ja-JP" dirty="0">
                <a:solidFill>
                  <a:srgbClr val="FFFFFF"/>
                </a:solidFill>
              </a:rPr>
              <a:t>your Japanese coworkers understand your feelings</a:t>
            </a:r>
          </a:p>
          <a:p>
            <a:endParaRPr kumimoji="1" lang="ja-JP" altLang="en-US" sz="1200" dirty="0"/>
          </a:p>
          <a:p>
            <a:pPr marL="285750" indent="-285750">
              <a:buFont typeface="Arial"/>
              <a:buChar char="•"/>
            </a:pPr>
            <a:endParaRPr lang="en-US" sz="1200" dirty="0">
              <a:solidFill>
                <a:schemeClr val="bg1"/>
              </a:solidFill>
            </a:endParaRPr>
          </a:p>
        </p:txBody>
      </p:sp>
      <p:sp>
        <p:nvSpPr>
          <p:cNvPr id="7" name="Rectangle 6"/>
          <p:cNvSpPr/>
          <p:nvPr/>
        </p:nvSpPr>
        <p:spPr>
          <a:xfrm>
            <a:off x="217817" y="894208"/>
            <a:ext cx="4572000" cy="2831544"/>
          </a:xfrm>
          <a:prstGeom prst="rect">
            <a:avLst/>
          </a:prstGeom>
        </p:spPr>
        <p:txBody>
          <a:bodyPr>
            <a:spAutoFit/>
          </a:bodyPr>
          <a:lstStyle/>
          <a:p>
            <a:pPr>
              <a:lnSpc>
                <a:spcPct val="90000"/>
              </a:lnSpc>
              <a:defRPr/>
            </a:pPr>
            <a:r>
              <a:rPr lang="en-US" altLang="ja-JP" sz="2000" dirty="0"/>
              <a:t>The Problem: </a:t>
            </a:r>
            <a:endParaRPr lang="en-US" altLang="ja-JP" sz="2000" dirty="0" smtClean="0"/>
          </a:p>
          <a:p>
            <a:pPr>
              <a:lnSpc>
                <a:spcPct val="90000"/>
              </a:lnSpc>
              <a:defRPr/>
            </a:pPr>
            <a:endParaRPr lang="en-US" altLang="ja-JP" sz="2000" dirty="0"/>
          </a:p>
          <a:p>
            <a:pPr marL="800100" lvl="1" indent="-342900">
              <a:lnSpc>
                <a:spcPct val="120000"/>
              </a:lnSpc>
              <a:buSzPct val="70000"/>
              <a:buFont typeface="Arial"/>
              <a:buChar char="•"/>
              <a:defRPr/>
            </a:pPr>
            <a:r>
              <a:rPr lang="en-US" altLang="ja-JP" sz="2000" dirty="0" smtClean="0"/>
              <a:t>Still </a:t>
            </a:r>
            <a:r>
              <a:rPr lang="en-US" altLang="ja-JP" sz="2000" dirty="0"/>
              <a:t>feel like you’re treated poorly</a:t>
            </a:r>
          </a:p>
          <a:p>
            <a:pPr marL="800100" lvl="1" indent="-342900">
              <a:lnSpc>
                <a:spcPct val="120000"/>
              </a:lnSpc>
              <a:buSzPct val="70000"/>
              <a:buFont typeface="Arial"/>
              <a:buChar char="•"/>
              <a:defRPr/>
            </a:pPr>
            <a:r>
              <a:rPr lang="en-US" altLang="ja-JP" sz="2000" dirty="0" smtClean="0"/>
              <a:t>Some </a:t>
            </a:r>
            <a:r>
              <a:rPr lang="en-US" altLang="ja-JP" sz="2000" dirty="0"/>
              <a:t>teachers seem to dislike working with you</a:t>
            </a:r>
          </a:p>
          <a:p>
            <a:pPr marL="800100" lvl="1" indent="-342900">
              <a:lnSpc>
                <a:spcPct val="120000"/>
              </a:lnSpc>
              <a:buSzPct val="70000"/>
              <a:buFont typeface="Arial"/>
              <a:buChar char="•"/>
              <a:defRPr/>
            </a:pPr>
            <a:r>
              <a:rPr lang="en-US" altLang="ja-JP" sz="2000" dirty="0" smtClean="0"/>
              <a:t>No </a:t>
            </a:r>
            <a:r>
              <a:rPr lang="en-US" altLang="ja-JP" sz="2000" dirty="0"/>
              <a:t>communication, don’t feel trusted</a:t>
            </a:r>
          </a:p>
          <a:p>
            <a:pPr lvl="1">
              <a:lnSpc>
                <a:spcPct val="90000"/>
              </a:lnSpc>
              <a:defRPr/>
            </a:pPr>
            <a:endParaRPr lang="en-US" altLang="ja-JP" sz="2400"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277390865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3" end="3"/>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2" presetClass="entr" presetSubtype="4" fill="hold" nodeType="with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2" end="2"/>
                                            </p:txEl>
                                          </p:spTgt>
                                        </p:tgtEl>
                                      </p:cBhvr>
                                    </p:animEffect>
                                  </p:childTnLst>
                                </p:cTn>
                              </p:par>
                              <p:par>
                                <p:cTn id="39" presetID="12" presetClass="entr" presetSubtype="4" fill="hold" nodeType="with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anim calcmode="lin" valueType="num">
                                      <p:cBhvr additive="base">
                                        <p:cTn id="41"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42" dur="500"/>
                                        <p:tgtEl>
                                          <p:spTgt spid="2">
                                            <p:txEl>
                                              <p:pRg st="3" end="3"/>
                                            </p:txEl>
                                          </p:spTgt>
                                        </p:tgtEl>
                                      </p:cBhvr>
                                    </p:animEffect>
                                  </p:childTnLst>
                                </p:cTn>
                              </p:par>
                              <p:par>
                                <p:cTn id="43" presetID="12" presetClass="entr" presetSubtype="4" fill="hold" nodeType="withEffect">
                                  <p:stCondLst>
                                    <p:cond delay="0"/>
                                  </p:stCondLst>
                                  <p:childTnLst>
                                    <p:set>
                                      <p:cBhvr>
                                        <p:cTn id="44" dur="1" fill="hold">
                                          <p:stCondLst>
                                            <p:cond delay="0"/>
                                          </p:stCondLst>
                                        </p:cTn>
                                        <p:tgtEl>
                                          <p:spTgt spid="2">
                                            <p:txEl>
                                              <p:pRg st="4" end="4"/>
                                            </p:txEl>
                                          </p:spTgt>
                                        </p:tgtEl>
                                        <p:attrNameLst>
                                          <p:attrName>style.visibility</p:attrName>
                                        </p:attrNameLst>
                                      </p:cBhvr>
                                      <p:to>
                                        <p:strVal val="visible"/>
                                      </p:to>
                                    </p:set>
                                    <p:anim calcmode="lin" valueType="num">
                                      <p:cBhvr additive="base">
                                        <p:cTn id="45"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46" dur="500"/>
                                        <p:tgtEl>
                                          <p:spTgt spid="2">
                                            <p:txEl>
                                              <p:pRg st="4" end="4"/>
                                            </p:txEl>
                                          </p:spTgt>
                                        </p:tgtEl>
                                      </p:cBhvr>
                                    </p:animEffect>
                                  </p:childTnLst>
                                </p:cTn>
                              </p:par>
                              <p:par>
                                <p:cTn id="47" presetID="12" presetClass="entr" presetSubtype="4" fill="hold" nodeType="with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
                                            <p:txEl>
                                              <p:pRg st="5" end="5"/>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 calcmode="lin" valueType="num">
                                      <p:cBhvr additive="base">
                                        <p:cTn id="53" dur="500"/>
                                        <p:tgtEl>
                                          <p:spTgt spid="2">
                                            <p:txEl>
                                              <p:pRg st="7" end="7"/>
                                            </p:txEl>
                                          </p:spTgt>
                                        </p:tgtEl>
                                        <p:attrNameLst>
                                          <p:attrName>ppt_y</p:attrName>
                                        </p:attrNameLst>
                                      </p:cBhvr>
                                      <p:tavLst>
                                        <p:tav tm="0">
                                          <p:val>
                                            <p:strVal val="#ppt_y+#ppt_h*1.125000"/>
                                          </p:val>
                                        </p:tav>
                                        <p:tav tm="100000">
                                          <p:val>
                                            <p:strVal val="#ppt_y"/>
                                          </p:val>
                                        </p:tav>
                                      </p:tavLst>
                                    </p:anim>
                                    <p:animEffect transition="in" filter="wipe(up)">
                                      <p:cBhvr>
                                        <p:cTn id="54" dur="500"/>
                                        <p:tgtEl>
                                          <p:spTgt spid="2">
                                            <p:txEl>
                                              <p:pRg st="7" end="7"/>
                                            </p:txEl>
                                          </p:spTgt>
                                        </p:tgtEl>
                                      </p:cBhvr>
                                    </p:animEffect>
                                  </p:childTnLst>
                                </p:cTn>
                              </p:par>
                              <p:par>
                                <p:cTn id="55" presetID="12" presetClass="entr" presetSubtype="4" fill="hold" nodeType="withEffect">
                                  <p:stCondLst>
                                    <p:cond delay="0"/>
                                  </p:stCondLst>
                                  <p:childTnLst>
                                    <p:set>
                                      <p:cBhvr>
                                        <p:cTn id="56" dur="1" fill="hold">
                                          <p:stCondLst>
                                            <p:cond delay="0"/>
                                          </p:stCondLst>
                                        </p:cTn>
                                        <p:tgtEl>
                                          <p:spTgt spid="2">
                                            <p:txEl>
                                              <p:pRg st="8" end="8"/>
                                            </p:txEl>
                                          </p:spTgt>
                                        </p:tgtEl>
                                        <p:attrNameLst>
                                          <p:attrName>style.visibility</p:attrName>
                                        </p:attrNameLst>
                                      </p:cBhvr>
                                      <p:to>
                                        <p:strVal val="visible"/>
                                      </p:to>
                                    </p:set>
                                    <p:anim calcmode="lin" valueType="num">
                                      <p:cBhvr additive="base">
                                        <p:cTn id="57" dur="500"/>
                                        <p:tgtEl>
                                          <p:spTgt spid="2">
                                            <p:txEl>
                                              <p:pRg st="8" end="8"/>
                                            </p:txEl>
                                          </p:spTgt>
                                        </p:tgtEl>
                                        <p:attrNameLst>
                                          <p:attrName>ppt_y</p:attrName>
                                        </p:attrNameLst>
                                      </p:cBhvr>
                                      <p:tavLst>
                                        <p:tav tm="0">
                                          <p:val>
                                            <p:strVal val="#ppt_y+#ppt_h*1.125000"/>
                                          </p:val>
                                        </p:tav>
                                        <p:tav tm="100000">
                                          <p:val>
                                            <p:strVal val="#ppt_y"/>
                                          </p:val>
                                        </p:tav>
                                      </p:tavLst>
                                    </p:anim>
                                    <p:animEffect transition="in" filter="wipe(up)">
                                      <p:cBhvr>
                                        <p:cTn id="58" dur="500"/>
                                        <p:tgtEl>
                                          <p:spTgt spid="2">
                                            <p:txEl>
                                              <p:pRg st="8" end="8"/>
                                            </p:txEl>
                                          </p:spTgt>
                                        </p:tgtEl>
                                      </p:cBhvr>
                                    </p:animEffect>
                                  </p:childTnLst>
                                </p:cTn>
                              </p:par>
                              <p:par>
                                <p:cTn id="59" presetID="12" presetClass="entr" presetSubtype="4" fill="hold" nodeType="with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p:tgtEl>
                                          <p:spTgt spid="2">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
                                            <p:txEl>
                                              <p:pRg st="9" end="9"/>
                                            </p:txEl>
                                          </p:spTgt>
                                        </p:tgtEl>
                                      </p:cBhvr>
                                    </p:animEffect>
                                  </p:childTnLst>
                                </p:cTn>
                              </p:par>
                              <p:par>
                                <p:cTn id="63" presetID="12" presetClass="entr" presetSubtype="4" fill="hold" nodeType="with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 calcmode="lin" valueType="num">
                                      <p:cBhvr additive="base">
                                        <p:cTn id="65" dur="500"/>
                                        <p:tgtEl>
                                          <p:spTgt spid="2">
                                            <p:txEl>
                                              <p:pRg st="10" end="10"/>
                                            </p:txEl>
                                          </p:spTgt>
                                        </p:tgtEl>
                                        <p:attrNameLst>
                                          <p:attrName>ppt_y</p:attrName>
                                        </p:attrNameLst>
                                      </p:cBhvr>
                                      <p:tavLst>
                                        <p:tav tm="0">
                                          <p:val>
                                            <p:strVal val="#ppt_y+#ppt_h*1.125000"/>
                                          </p:val>
                                        </p:tav>
                                        <p:tav tm="100000">
                                          <p:val>
                                            <p:strVal val="#ppt_y"/>
                                          </p:val>
                                        </p:tav>
                                      </p:tavLst>
                                    </p:anim>
                                    <p:animEffect transition="in" filter="wipe(up)">
                                      <p:cBhvr>
                                        <p:cTn id="66" dur="500"/>
                                        <p:tgtEl>
                                          <p:spTgt spid="2">
                                            <p:txEl>
                                              <p:pRg st="10" end="10"/>
                                            </p:txEl>
                                          </p:spTgt>
                                        </p:tgtEl>
                                      </p:cBhvr>
                                    </p:animEffect>
                                  </p:childTnLst>
                                </p:cTn>
                              </p:par>
                              <p:par>
                                <p:cTn id="67" presetID="12" presetClass="entr" presetSubtype="4" fill="hold" nodeType="withEffect">
                                  <p:stCondLst>
                                    <p:cond delay="0"/>
                                  </p:stCondLst>
                                  <p:childTnLst>
                                    <p:set>
                                      <p:cBhvr>
                                        <p:cTn id="68" dur="1" fill="hold">
                                          <p:stCondLst>
                                            <p:cond delay="0"/>
                                          </p:stCondLst>
                                        </p:cTn>
                                        <p:tgtEl>
                                          <p:spTgt spid="2">
                                            <p:txEl>
                                              <p:pRg st="11" end="11"/>
                                            </p:txEl>
                                          </p:spTgt>
                                        </p:tgtEl>
                                        <p:attrNameLst>
                                          <p:attrName>style.visibility</p:attrName>
                                        </p:attrNameLst>
                                      </p:cBhvr>
                                      <p:to>
                                        <p:strVal val="visible"/>
                                      </p:to>
                                    </p:set>
                                    <p:anim calcmode="lin" valueType="num">
                                      <p:cBhvr additive="base">
                                        <p:cTn id="69" dur="500"/>
                                        <p:tgtEl>
                                          <p:spTgt spid="2">
                                            <p:txEl>
                                              <p:pRg st="11" end="11"/>
                                            </p:txEl>
                                          </p:spTgt>
                                        </p:tgtEl>
                                        <p:attrNameLst>
                                          <p:attrName>ppt_y</p:attrName>
                                        </p:attrNameLst>
                                      </p:cBhvr>
                                      <p:tavLst>
                                        <p:tav tm="0">
                                          <p:val>
                                            <p:strVal val="#ppt_y+#ppt_h*1.125000"/>
                                          </p:val>
                                        </p:tav>
                                        <p:tav tm="100000">
                                          <p:val>
                                            <p:strVal val="#ppt_y"/>
                                          </p:val>
                                        </p:tav>
                                      </p:tavLst>
                                    </p:anim>
                                    <p:animEffect transition="in" filter="wipe(up)">
                                      <p:cBhvr>
                                        <p:cTn id="7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solidFill>
                  <a:srgbClr val="00695C"/>
                </a:solidFill>
              </a:rPr>
              <a:t>SNOW AND THE COLD</a:t>
            </a:r>
            <a:endParaRPr lang="en-US" sz="3200" dirty="0">
              <a:solidFill>
                <a:srgbClr val="00695C"/>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t>21</a:t>
            </a:fld>
            <a:endParaRPr lang="en-US" dirty="0"/>
          </a:p>
        </p:txBody>
      </p:sp>
      <p:sp>
        <p:nvSpPr>
          <p:cNvPr id="5" name="Oval 4"/>
          <p:cNvSpPr/>
          <p:nvPr/>
        </p:nvSpPr>
        <p:spPr>
          <a:xfrm>
            <a:off x="782919" y="1069119"/>
            <a:ext cx="499036" cy="499036"/>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Calibri Light" panose="020F0302020204030204" pitchFamily="34" charset="0"/>
              </a:rPr>
              <a:t>1</a:t>
            </a:r>
            <a:endParaRPr lang="en-US" sz="2400" b="1" dirty="0">
              <a:solidFill>
                <a:schemeClr val="tx1"/>
              </a:solidFill>
              <a:latin typeface="Calibri Light" panose="020F0302020204030204" pitchFamily="34" charset="0"/>
            </a:endParaRPr>
          </a:p>
        </p:txBody>
      </p:sp>
      <p:sp>
        <p:nvSpPr>
          <p:cNvPr id="7" name="Rectangle 6"/>
          <p:cNvSpPr/>
          <p:nvPr/>
        </p:nvSpPr>
        <p:spPr>
          <a:xfrm>
            <a:off x="1365663" y="1124720"/>
            <a:ext cx="4330929" cy="400110"/>
          </a:xfrm>
          <a:prstGeom prst="rect">
            <a:avLst/>
          </a:prstGeom>
        </p:spPr>
        <p:txBody>
          <a:bodyPr wrap="none">
            <a:spAutoFit/>
          </a:bodyPr>
          <a:lstStyle/>
          <a:p>
            <a:r>
              <a:rPr lang="en-US" sz="2000" dirty="0" smtClean="0">
                <a:latin typeface="Raleway" panose="020B0003030101060003" pitchFamily="34" charset="0"/>
              </a:rPr>
              <a:t>Niigata has the heaviest snowfall in Japan</a:t>
            </a:r>
            <a:endParaRPr lang="en-US" sz="2000" dirty="0">
              <a:latin typeface="Raleway" panose="020B0003030101060003" pitchFamily="34" charset="0"/>
            </a:endParaRPr>
          </a:p>
        </p:txBody>
      </p:sp>
      <p:sp>
        <p:nvSpPr>
          <p:cNvPr id="8" name="Oval 7"/>
          <p:cNvSpPr/>
          <p:nvPr/>
        </p:nvSpPr>
        <p:spPr>
          <a:xfrm>
            <a:off x="782919" y="1737313"/>
            <a:ext cx="499036" cy="499036"/>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Calibri Light" panose="020F0302020204030204" pitchFamily="34" charset="0"/>
              </a:rPr>
              <a:t>2</a:t>
            </a:r>
          </a:p>
        </p:txBody>
      </p:sp>
      <p:sp>
        <p:nvSpPr>
          <p:cNvPr id="10" name="Rectangle 9"/>
          <p:cNvSpPr/>
          <p:nvPr/>
        </p:nvSpPr>
        <p:spPr>
          <a:xfrm>
            <a:off x="1365663" y="1738879"/>
            <a:ext cx="2945678" cy="400110"/>
          </a:xfrm>
          <a:prstGeom prst="rect">
            <a:avLst/>
          </a:prstGeom>
        </p:spPr>
        <p:txBody>
          <a:bodyPr wrap="none">
            <a:spAutoFit/>
          </a:bodyPr>
          <a:lstStyle/>
          <a:p>
            <a:r>
              <a:rPr lang="en-US" sz="2000" dirty="0" smtClean="0">
                <a:latin typeface="Raleway" panose="020B0003030101060003" pitchFamily="34" charset="0"/>
              </a:rPr>
              <a:t>Poorly insulated apartments</a:t>
            </a:r>
            <a:endParaRPr lang="en-US" sz="2000" dirty="0">
              <a:latin typeface="Raleway" panose="020B0003030101060003" pitchFamily="34" charset="0"/>
            </a:endParaRPr>
          </a:p>
        </p:txBody>
      </p:sp>
      <p:sp>
        <p:nvSpPr>
          <p:cNvPr id="11" name="Oval 10"/>
          <p:cNvSpPr/>
          <p:nvPr/>
        </p:nvSpPr>
        <p:spPr>
          <a:xfrm>
            <a:off x="767535" y="3064731"/>
            <a:ext cx="499036" cy="499036"/>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alibri Light" panose="020F0302020204030204" pitchFamily="34" charset="0"/>
              </a:rPr>
              <a:t>1</a:t>
            </a:r>
          </a:p>
        </p:txBody>
      </p:sp>
      <p:sp>
        <p:nvSpPr>
          <p:cNvPr id="13" name="Rectangle 12"/>
          <p:cNvSpPr/>
          <p:nvPr/>
        </p:nvSpPr>
        <p:spPr>
          <a:xfrm>
            <a:off x="1365662" y="3163657"/>
            <a:ext cx="7321137" cy="1015663"/>
          </a:xfrm>
          <a:prstGeom prst="rect">
            <a:avLst/>
          </a:prstGeom>
        </p:spPr>
        <p:txBody>
          <a:bodyPr wrap="square">
            <a:spAutoFit/>
          </a:bodyPr>
          <a:lstStyle/>
          <a:p>
            <a:r>
              <a:rPr lang="en-US" sz="2000" dirty="0" smtClean="0">
                <a:latin typeface="Raleway" panose="020B0003030101060003" pitchFamily="34" charset="0"/>
              </a:rPr>
              <a:t>Take steps to winter-proof your apartment</a:t>
            </a:r>
          </a:p>
          <a:p>
            <a:pPr marL="800100" lvl="1" indent="-342900">
              <a:buFont typeface="Arial"/>
              <a:buChar char="•"/>
            </a:pPr>
            <a:r>
              <a:rPr lang="en-US" sz="2000" dirty="0">
                <a:latin typeface="Raleway" panose="020B0003030101060003" pitchFamily="34" charset="0"/>
              </a:rPr>
              <a:t>	</a:t>
            </a:r>
            <a:r>
              <a:rPr lang="en-US" sz="1600" dirty="0" smtClean="0">
                <a:latin typeface="Raleway" panose="020B0003030101060003" pitchFamily="34" charset="0"/>
              </a:rPr>
              <a:t>READ the </a:t>
            </a:r>
            <a:r>
              <a:rPr lang="ja-JP" altLang="ja-JP" sz="1600" u="sng" dirty="0" smtClean="0">
                <a:latin typeface="Raleway" panose="020B0003030101060003" pitchFamily="34" charset="0"/>
              </a:rPr>
              <a:t>O</a:t>
            </a:r>
            <a:r>
              <a:rPr lang="en-US" altLang="ja-JP" sz="1600" u="sng" dirty="0" err="1" smtClean="0">
                <a:latin typeface="Raleway" panose="020B0003030101060003" pitchFamily="34" charset="0"/>
              </a:rPr>
              <a:t>nline</a:t>
            </a:r>
            <a:r>
              <a:rPr lang="ja-JP" altLang="en-US" sz="1600" u="sng" dirty="0">
                <a:latin typeface="Raleway" panose="020B0003030101060003" pitchFamily="34" charset="0"/>
              </a:rPr>
              <a:t> </a:t>
            </a:r>
            <a:r>
              <a:rPr lang="en-US" sz="1600" u="sng" dirty="0" smtClean="0">
                <a:latin typeface="Raleway" panose="020B0003030101060003" pitchFamily="34" charset="0"/>
              </a:rPr>
              <a:t>Welcome to Niigata Guide</a:t>
            </a:r>
            <a:r>
              <a:rPr lang="en-US" sz="1600" dirty="0" smtClean="0">
                <a:latin typeface="Raleway" panose="020B0003030101060003" pitchFamily="34" charset="0"/>
              </a:rPr>
              <a:t>  on how to do this.</a:t>
            </a:r>
          </a:p>
          <a:p>
            <a:r>
              <a:rPr lang="en-US" sz="2000" dirty="0" smtClean="0">
                <a:latin typeface="Raleway" panose="020B0003030101060003" pitchFamily="34" charset="0"/>
              </a:rPr>
              <a:t>Enjoy the snow!</a:t>
            </a:r>
            <a:endParaRPr lang="en-US" sz="2000" dirty="0">
              <a:latin typeface="Raleway" panose="020B0003030101060003" pitchFamily="34" charset="0"/>
            </a:endParaRPr>
          </a:p>
        </p:txBody>
      </p:sp>
      <p:sp>
        <p:nvSpPr>
          <p:cNvPr id="14" name="Oval 13"/>
          <p:cNvSpPr/>
          <p:nvPr/>
        </p:nvSpPr>
        <p:spPr>
          <a:xfrm>
            <a:off x="767535" y="3688260"/>
            <a:ext cx="499036" cy="499036"/>
          </a:xfrm>
          <a:prstGeom prst="ellipse">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Calibri Light" panose="020F0302020204030204" pitchFamily="34" charset="0"/>
              </a:rPr>
              <a:t>2</a:t>
            </a:r>
          </a:p>
        </p:txBody>
      </p:sp>
      <p:sp>
        <p:nvSpPr>
          <p:cNvPr id="6" name="TextBox 5"/>
          <p:cNvSpPr txBox="1"/>
          <p:nvPr/>
        </p:nvSpPr>
        <p:spPr>
          <a:xfrm>
            <a:off x="1365663" y="715188"/>
            <a:ext cx="4626562" cy="400110"/>
          </a:xfrm>
          <a:prstGeom prst="rect">
            <a:avLst/>
          </a:prstGeom>
          <a:noFill/>
        </p:spPr>
        <p:txBody>
          <a:bodyPr wrap="square" rtlCol="0">
            <a:spAutoFit/>
          </a:bodyPr>
          <a:lstStyle/>
          <a:p>
            <a:r>
              <a:rPr lang="en-US" sz="2000" b="1" dirty="0" smtClean="0"/>
              <a:t>THE PROBLEMS</a:t>
            </a:r>
            <a:r>
              <a:rPr lang="en-US" sz="2000" dirty="0" smtClean="0"/>
              <a:t>:</a:t>
            </a:r>
            <a:endParaRPr lang="en-US" sz="2000" dirty="0"/>
          </a:p>
        </p:txBody>
      </p:sp>
      <p:sp>
        <p:nvSpPr>
          <p:cNvPr id="12" name="TextBox 11"/>
          <p:cNvSpPr txBox="1"/>
          <p:nvPr/>
        </p:nvSpPr>
        <p:spPr>
          <a:xfrm>
            <a:off x="1365663" y="2688122"/>
            <a:ext cx="4527925" cy="400110"/>
          </a:xfrm>
          <a:prstGeom prst="rect">
            <a:avLst/>
          </a:prstGeom>
          <a:noFill/>
        </p:spPr>
        <p:txBody>
          <a:bodyPr wrap="square" rtlCol="0">
            <a:spAutoFit/>
          </a:bodyPr>
          <a:lstStyle/>
          <a:p>
            <a:r>
              <a:rPr lang="en-US" sz="2000" b="1" dirty="0" smtClean="0"/>
              <a:t>THE SOLUTIONS:</a:t>
            </a:r>
            <a:endParaRPr lang="en-US" sz="2000" b="1" dirty="0"/>
          </a:p>
        </p:txBody>
      </p:sp>
      <p:pic>
        <p:nvPicPr>
          <p:cNvPr id="15" name="Picture 14" descr="cubcho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8263" y="1192129"/>
            <a:ext cx="1608537" cy="2109557"/>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190231046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p:tgtEl>
                                          <p:spTgt spid="10"/>
                                        </p:tgtEl>
                                        <p:attrNameLst>
                                          <p:attrName>ppt_y</p:attrName>
                                        </p:attrNameLst>
                                      </p:cBhvr>
                                      <p:tavLst>
                                        <p:tav tm="0">
                                          <p:val>
                                            <p:strVal val="#ppt_y+#ppt_h*1.125000"/>
                                          </p:val>
                                        </p:tav>
                                        <p:tav tm="100000">
                                          <p:val>
                                            <p:strVal val="#ppt_y"/>
                                          </p:val>
                                        </p:tav>
                                      </p:tavLst>
                                    </p:anim>
                                    <p:animEffect transition="in" filter="wipe(u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ppt_h*1.125000"/>
                                          </p:val>
                                        </p:tav>
                                        <p:tav tm="100000">
                                          <p:val>
                                            <p:strVal val="#ppt_y"/>
                                          </p:val>
                                        </p:tav>
                                      </p:tavLst>
                                    </p:anim>
                                    <p:animEffect transition="in" filter="wipe(up)">
                                      <p:cBhvr>
                                        <p:cTn id="42" dur="500"/>
                                        <p:tgtEl>
                                          <p:spTgt spid="13"/>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p:tgtEl>
                                          <p:spTgt spid="14"/>
                                        </p:tgtEl>
                                        <p:attrNameLst>
                                          <p:attrName>ppt_y</p:attrName>
                                        </p:attrNameLst>
                                      </p:cBhvr>
                                      <p:tavLst>
                                        <p:tav tm="0">
                                          <p:val>
                                            <p:strVal val="#ppt_y+#ppt_h*1.125000"/>
                                          </p:val>
                                        </p:tav>
                                        <p:tav tm="100000">
                                          <p:val>
                                            <p:strVal val="#ppt_y"/>
                                          </p:val>
                                        </p:tav>
                                      </p:tavLst>
                                    </p:anim>
                                    <p:animEffect transition="in" filter="wipe(up)">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0" grpId="0"/>
      <p:bldP spid="11" grpId="0" animBg="1"/>
      <p:bldP spid="13" grpId="0"/>
      <p:bldP spid="14" grpId="0" animBg="1"/>
      <p:bldP spid="6"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22</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683489" y="0"/>
            <a:ext cx="5460510"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p:cNvSpPr/>
          <p:nvPr/>
        </p:nvSpPr>
        <p:spPr>
          <a:xfrm>
            <a:off x="4266069" y="0"/>
            <a:ext cx="5077729" cy="514350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208590" y="241076"/>
            <a:ext cx="4720302" cy="523220"/>
          </a:xfrm>
          <a:prstGeom prst="rect">
            <a:avLst/>
          </a:prstGeom>
        </p:spPr>
        <p:txBody>
          <a:bodyPr wrap="none" lIns="0">
            <a:spAutoFit/>
          </a:bodyPr>
          <a:lstStyle/>
          <a:p>
            <a:r>
              <a:rPr lang="en-US" sz="2800" b="1" dirty="0" smtClean="0">
                <a:latin typeface="Raleway" panose="020B0003030101060003" pitchFamily="34" charset="0"/>
              </a:rPr>
              <a:t>OTHER WINTER TIPS/INFO</a:t>
            </a:r>
          </a:p>
        </p:txBody>
      </p:sp>
      <p:sp>
        <p:nvSpPr>
          <p:cNvPr id="7" name="Rectangle 6"/>
          <p:cNvSpPr/>
          <p:nvPr/>
        </p:nvSpPr>
        <p:spPr>
          <a:xfrm>
            <a:off x="356892" y="807936"/>
            <a:ext cx="4572000" cy="4401205"/>
          </a:xfrm>
          <a:prstGeom prst="rect">
            <a:avLst/>
          </a:prstGeom>
        </p:spPr>
        <p:txBody>
          <a:bodyPr>
            <a:spAutoFit/>
          </a:bodyPr>
          <a:lstStyle/>
          <a:p>
            <a:pPr>
              <a:buSzPct val="70000"/>
            </a:pPr>
            <a:r>
              <a:rPr kumimoji="1" lang="en-US" altLang="ja-JP" sz="2000" dirty="0"/>
              <a:t>Stay Active</a:t>
            </a:r>
          </a:p>
          <a:p>
            <a:pPr marL="742950" lvl="1" indent="-285750">
              <a:buSzPct val="70000"/>
              <a:buFont typeface="Arial"/>
              <a:buChar char="•"/>
            </a:pPr>
            <a:r>
              <a:rPr lang="en-US" altLang="ja-JP" sz="2000" dirty="0" smtClean="0"/>
              <a:t>It’s </a:t>
            </a:r>
            <a:r>
              <a:rPr lang="en-US" altLang="ja-JP" sz="2000" dirty="0"/>
              <a:t>very easy to hermit during the </a:t>
            </a:r>
            <a:r>
              <a:rPr lang="en-US" altLang="ja-JP" sz="2000" dirty="0" smtClean="0"/>
              <a:t>winter</a:t>
            </a:r>
          </a:p>
          <a:p>
            <a:pPr marL="742950" lvl="1" indent="-285750">
              <a:buSzPct val="70000"/>
              <a:buFont typeface="Arial"/>
              <a:buChar char="•"/>
            </a:pPr>
            <a:endParaRPr lang="en-US" altLang="ja-JP" sz="2000" dirty="0"/>
          </a:p>
          <a:p>
            <a:pPr>
              <a:buSzPct val="70000"/>
            </a:pPr>
            <a:r>
              <a:rPr lang="en-US" altLang="ja-JP" sz="2000" dirty="0"/>
              <a:t>Buy things online</a:t>
            </a:r>
          </a:p>
          <a:p>
            <a:pPr marL="742950" lvl="1" indent="-285750">
              <a:buSzPct val="70000"/>
              <a:buFont typeface="Arial"/>
              <a:buChar char="•"/>
            </a:pPr>
            <a:r>
              <a:rPr lang="en-US" altLang="ja-JP" sz="2000" dirty="0" smtClean="0"/>
              <a:t>Amazon </a:t>
            </a:r>
            <a:endParaRPr lang="en-US" altLang="ja-JP" sz="2000" dirty="0"/>
          </a:p>
          <a:p>
            <a:pPr marL="742950" lvl="1" indent="-285750">
              <a:buSzPct val="70000"/>
              <a:buFont typeface="Arial"/>
              <a:buChar char="•"/>
            </a:pPr>
            <a:r>
              <a:rPr lang="en-US" altLang="ja-JP" sz="2000" dirty="0" err="1" smtClean="0"/>
              <a:t>Rakuten</a:t>
            </a:r>
            <a:endParaRPr lang="en-US" altLang="ja-JP" sz="2000" dirty="0" smtClean="0"/>
          </a:p>
          <a:p>
            <a:pPr marL="742950" lvl="1" indent="-285750">
              <a:buSzPct val="70000"/>
              <a:buFont typeface="Arial"/>
              <a:buChar char="•"/>
            </a:pPr>
            <a:endParaRPr lang="en-US" altLang="ja-JP" sz="2000" dirty="0"/>
          </a:p>
          <a:p>
            <a:pPr>
              <a:buSzPct val="70000"/>
            </a:pPr>
            <a:r>
              <a:rPr lang="en-US" altLang="ja-JP" sz="2000" dirty="0"/>
              <a:t>Are you re-contracting?</a:t>
            </a:r>
          </a:p>
          <a:p>
            <a:pPr marL="742950" lvl="1" indent="-285750">
              <a:buSzPct val="70000"/>
              <a:buFont typeface="Arial"/>
              <a:buChar char="•"/>
            </a:pPr>
            <a:r>
              <a:rPr lang="en-US" altLang="ja-JP" sz="2000" dirty="0" smtClean="0"/>
              <a:t>Deadline </a:t>
            </a:r>
            <a:r>
              <a:rPr lang="en-US" altLang="ja-JP" sz="2000" dirty="0"/>
              <a:t>is in January</a:t>
            </a:r>
          </a:p>
          <a:p>
            <a:pPr marL="742950" lvl="1" indent="-285750">
              <a:buSzPct val="70000"/>
              <a:buFont typeface="Arial"/>
              <a:buChar char="•"/>
            </a:pPr>
            <a:r>
              <a:rPr lang="en-US" altLang="ja-JP" sz="2000" dirty="0" smtClean="0"/>
              <a:t>Many </a:t>
            </a:r>
            <a:r>
              <a:rPr lang="en-US" altLang="ja-JP" sz="2000" dirty="0"/>
              <a:t>contracting organizations will want to know earlier</a:t>
            </a:r>
          </a:p>
          <a:p>
            <a:pPr indent="-285750"/>
            <a:endParaRPr lang="en-US" altLang="ja-JP" sz="2000" dirty="0"/>
          </a:p>
          <a:p>
            <a:endParaRPr kumimoji="1" lang="en-US" altLang="ja-JP" sz="2000" dirty="0"/>
          </a:p>
        </p:txBody>
      </p:sp>
      <p:pic>
        <p:nvPicPr>
          <p:cNvPr id="8" name="Picture 7" descr="snorlax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354" y="1070962"/>
            <a:ext cx="1494269" cy="1280802"/>
          </a:xfrm>
          <a:prstGeom prst="rect">
            <a:avLst/>
          </a:prstGeom>
        </p:spPr>
      </p:pic>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369825708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2" dur="500"/>
                                        <p:tgtEl>
                                          <p:spTgt spid="7">
                                            <p:txEl>
                                              <p:pRg st="3" end="3"/>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 calcmode="lin" valueType="num">
                                      <p:cBhvr additive="base">
                                        <p:cTn id="35" dur="500"/>
                                        <p:tgtEl>
                                          <p:spTgt spid="7">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7">
                                            <p:txEl>
                                              <p:pRg st="7" end="7"/>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anim calcmode="lin" valueType="num">
                                      <p:cBhvr additive="base">
                                        <p:cTn id="39" dur="500"/>
                                        <p:tgtEl>
                                          <p:spTgt spid="7">
                                            <p:txEl>
                                              <p:pRg st="8" end="8"/>
                                            </p:txEl>
                                          </p:spTgt>
                                        </p:tgtEl>
                                        <p:attrNameLst>
                                          <p:attrName>ppt_y</p:attrName>
                                        </p:attrNameLst>
                                      </p:cBhvr>
                                      <p:tavLst>
                                        <p:tav tm="0">
                                          <p:val>
                                            <p:strVal val="#ppt_y+#ppt_h*1.125000"/>
                                          </p:val>
                                        </p:tav>
                                        <p:tav tm="100000">
                                          <p:val>
                                            <p:strVal val="#ppt_y"/>
                                          </p:val>
                                        </p:tav>
                                      </p:tavLst>
                                    </p:anim>
                                    <p:animEffect transition="in" filter="wipe(up)">
                                      <p:cBhvr>
                                        <p:cTn id="40" dur="500"/>
                                        <p:tgtEl>
                                          <p:spTgt spid="7">
                                            <p:txEl>
                                              <p:pRg st="8" end="8"/>
                                            </p:txEl>
                                          </p:spTgt>
                                        </p:tgtEl>
                                      </p:cBhvr>
                                    </p:animEffect>
                                  </p:childTnLst>
                                </p:cTn>
                              </p:par>
                              <p:par>
                                <p:cTn id="41" presetID="12" presetClass="entr" presetSubtype="4" fill="hold" nodeType="with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 calcmode="lin" valueType="num">
                                      <p:cBhvr additive="base">
                                        <p:cTn id="43" dur="500"/>
                                        <p:tgtEl>
                                          <p:spTgt spid="7">
                                            <p:txEl>
                                              <p:pRg st="9" end="9"/>
                                            </p:txEl>
                                          </p:spTgt>
                                        </p:tgtEl>
                                        <p:attrNameLst>
                                          <p:attrName>ppt_y</p:attrName>
                                        </p:attrNameLst>
                                      </p:cBhvr>
                                      <p:tavLst>
                                        <p:tav tm="0">
                                          <p:val>
                                            <p:strVal val="#ppt_y+#ppt_h*1.125000"/>
                                          </p:val>
                                        </p:tav>
                                        <p:tav tm="100000">
                                          <p:val>
                                            <p:strVal val="#ppt_y"/>
                                          </p:val>
                                        </p:tav>
                                      </p:tavLst>
                                    </p:anim>
                                    <p:animEffect transition="in" filter="wipe(up)">
                                      <p:cBhvr>
                                        <p:cTn id="44"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857"/>
            <a:ext cx="7719358" cy="356085"/>
          </a:xfrm>
        </p:spPr>
        <p:txBody>
          <a:bodyPr>
            <a:noAutofit/>
          </a:bodyPr>
          <a:lstStyle/>
          <a:p>
            <a:r>
              <a:rPr lang="en-US" sz="2400" dirty="0" smtClean="0"/>
              <a:t>WHAT DOES YOUR SUPPORT SYSTEM LOOK LIKE?</a:t>
            </a:r>
            <a:endParaRPr lang="en-US" sz="2400" dirty="0"/>
          </a:p>
        </p:txBody>
      </p:sp>
      <p:sp>
        <p:nvSpPr>
          <p:cNvPr id="3" name="Slide Number Placeholder 2"/>
          <p:cNvSpPr>
            <a:spLocks noGrp="1"/>
          </p:cNvSpPr>
          <p:nvPr>
            <p:ph type="sldNum" sz="quarter" idx="12"/>
          </p:nvPr>
        </p:nvSpPr>
        <p:spPr/>
        <p:txBody>
          <a:bodyPr/>
          <a:lstStyle/>
          <a:p>
            <a:fld id="{D60D1EDE-7116-2443-9BDD-368CE5B37660}" type="slidenum">
              <a:rPr lang="en-US" smtClean="0"/>
              <a:t>23</a:t>
            </a:fld>
            <a:endParaRPr lang="en-US" dirty="0"/>
          </a:p>
        </p:txBody>
      </p:sp>
      <p:graphicFrame>
        <p:nvGraphicFramePr>
          <p:cNvPr id="4" name="Diagram 3"/>
          <p:cNvGraphicFramePr>
            <a:graphicFrameLocks noChangeAspect="1"/>
          </p:cNvGraphicFramePr>
          <p:nvPr>
            <p:extLst>
              <p:ext uri="{D42A27DB-BD31-4B8C-83A1-F6EECF244321}">
                <p14:modId xmlns:p14="http://schemas.microsoft.com/office/powerpoint/2010/main" val="2813810548"/>
              </p:ext>
            </p:extLst>
          </p:nvPr>
        </p:nvGraphicFramePr>
        <p:xfrm>
          <a:off x="874020" y="1422088"/>
          <a:ext cx="7664824" cy="2511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32772122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549" y="0"/>
            <a:ext cx="8302537" cy="1102519"/>
          </a:xfrm>
        </p:spPr>
        <p:txBody>
          <a:bodyPr>
            <a:normAutofit/>
          </a:bodyPr>
          <a:lstStyle/>
          <a:p>
            <a:r>
              <a:rPr lang="en-US" sz="2800" b="0" dirty="0" smtClean="0"/>
              <a:t>FIRST LEVEL: CONTRACTING ORGANIZATION</a:t>
            </a:r>
            <a:endParaRPr lang="en-US" sz="2800" b="0" dirty="0"/>
          </a:p>
        </p:txBody>
      </p:sp>
      <p:sp>
        <p:nvSpPr>
          <p:cNvPr id="4" name="Slide Number Placeholder 3"/>
          <p:cNvSpPr>
            <a:spLocks noGrp="1"/>
          </p:cNvSpPr>
          <p:nvPr>
            <p:ph type="sldNum" sz="quarter" idx="11"/>
          </p:nvPr>
        </p:nvSpPr>
        <p:spPr/>
        <p:txBody>
          <a:bodyPr/>
          <a:lstStyle/>
          <a:p>
            <a:fld id="{D60D1EDE-7116-2443-9BDD-368CE5B37660}" type="slidenum">
              <a:rPr lang="en-US" smtClean="0"/>
              <a:pPr/>
              <a:t>24</a:t>
            </a:fld>
            <a:endParaRPr lang="en-US" dirty="0"/>
          </a:p>
        </p:txBody>
      </p:sp>
      <p:sp>
        <p:nvSpPr>
          <p:cNvPr id="3" name="Rectangle 2"/>
          <p:cNvSpPr/>
          <p:nvPr/>
        </p:nvSpPr>
        <p:spPr>
          <a:xfrm>
            <a:off x="276262" y="1079547"/>
            <a:ext cx="4572000" cy="2862323"/>
          </a:xfrm>
          <a:prstGeom prst="rect">
            <a:avLst/>
          </a:prstGeom>
        </p:spPr>
        <p:txBody>
          <a:bodyPr>
            <a:spAutoFit/>
          </a:bodyPr>
          <a:lstStyle/>
          <a:p>
            <a:r>
              <a:rPr lang="en-US" altLang="ja-JP" dirty="0"/>
              <a:t>Contracting Organization</a:t>
            </a:r>
          </a:p>
          <a:p>
            <a:pPr>
              <a:buSzPct val="70000"/>
              <a:buFont typeface="Wingdings" panose="05000000000000000000" pitchFamily="2" charset="2"/>
              <a:buChar char="u"/>
            </a:pPr>
            <a:r>
              <a:rPr lang="en-US" altLang="ja-JP" dirty="0"/>
              <a:t> Management</a:t>
            </a:r>
          </a:p>
          <a:p>
            <a:pPr>
              <a:buSzPct val="70000"/>
              <a:buFont typeface="Wingdings" panose="05000000000000000000" pitchFamily="2" charset="2"/>
              <a:buChar char="u"/>
            </a:pPr>
            <a:r>
              <a:rPr lang="en-US" altLang="ja-JP" dirty="0"/>
              <a:t> Supervisor</a:t>
            </a:r>
          </a:p>
          <a:p>
            <a:pPr>
              <a:buSzPct val="70000"/>
              <a:buFont typeface="Wingdings" panose="05000000000000000000" pitchFamily="2" charset="2"/>
              <a:buChar char="u"/>
            </a:pPr>
            <a:r>
              <a:rPr lang="en-US" altLang="ja-JP" dirty="0"/>
              <a:t> Co-workers</a:t>
            </a:r>
          </a:p>
          <a:p>
            <a:endParaRPr lang="en-US" altLang="ja-JP" dirty="0"/>
          </a:p>
          <a:p>
            <a:pPr>
              <a:buSzPct val="70000"/>
            </a:pPr>
            <a:r>
              <a:rPr lang="en-US" altLang="ja-JP" dirty="0"/>
              <a:t>First stop for school, work, and </a:t>
            </a:r>
            <a:r>
              <a:rPr lang="en-US" altLang="ja-JP" dirty="0" smtClean="0"/>
              <a:t>housing related </a:t>
            </a:r>
            <a:r>
              <a:rPr lang="en-US" altLang="ja-JP" dirty="0"/>
              <a:t>information, issues, and </a:t>
            </a:r>
            <a:r>
              <a:rPr lang="en-US" altLang="ja-JP" dirty="0" smtClean="0"/>
              <a:t>questions.</a:t>
            </a:r>
            <a:endParaRPr lang="en-US" altLang="ja-JP" dirty="0"/>
          </a:p>
          <a:p>
            <a:pPr>
              <a:buSzPct val="70000"/>
            </a:pPr>
            <a:r>
              <a:rPr lang="en-US" altLang="ja-JP" dirty="0"/>
              <a:t>Know your specific situation and </a:t>
            </a:r>
            <a:r>
              <a:rPr lang="en-US" altLang="ja-JP" dirty="0" smtClean="0"/>
              <a:t>contract.</a:t>
            </a:r>
            <a:endParaRPr lang="en-US" altLang="ja-JP" dirty="0"/>
          </a:p>
          <a:p>
            <a:endParaRPr lang="en-US" altLang="ja-JP" dirty="0"/>
          </a:p>
          <a:p>
            <a:endParaRPr kumimoji="1" lang="ja-JP" altLang="en-US" dirty="0"/>
          </a:p>
        </p:txBody>
      </p:sp>
      <p:sp>
        <p:nvSpPr>
          <p:cNvPr id="5" name="Rectangle 4"/>
          <p:cNvSpPr/>
          <p:nvPr/>
        </p:nvSpPr>
        <p:spPr>
          <a:xfrm>
            <a:off x="4480684" y="1079547"/>
            <a:ext cx="4572000" cy="4247317"/>
          </a:xfrm>
          <a:prstGeom prst="rect">
            <a:avLst/>
          </a:prstGeom>
        </p:spPr>
        <p:txBody>
          <a:bodyPr>
            <a:spAutoFit/>
          </a:bodyPr>
          <a:lstStyle/>
          <a:p>
            <a:r>
              <a:rPr lang="en-US" altLang="ja-JP" dirty="0"/>
              <a:t>Remember:</a:t>
            </a:r>
          </a:p>
          <a:p>
            <a:pPr lvl="1">
              <a:buSzPct val="70000"/>
              <a:buFont typeface="Wingdings" panose="05000000000000000000" pitchFamily="2" charset="2"/>
              <a:buChar char="u"/>
            </a:pPr>
            <a:r>
              <a:rPr lang="en-US" altLang="ja-JP" dirty="0"/>
              <a:t> Maintain a good working relationship</a:t>
            </a:r>
          </a:p>
          <a:p>
            <a:pPr lvl="1">
              <a:buSzPct val="70000"/>
              <a:buFont typeface="Wingdings" panose="05000000000000000000" pitchFamily="2" charset="2"/>
              <a:buChar char="u"/>
            </a:pPr>
            <a:r>
              <a:rPr lang="en-US" altLang="ja-JP" dirty="0"/>
              <a:t> Maintain communication and work together</a:t>
            </a:r>
          </a:p>
          <a:p>
            <a:pPr lvl="1">
              <a:buSzPct val="70000"/>
              <a:buFont typeface="Wingdings" panose="05000000000000000000" pitchFamily="2" charset="2"/>
              <a:buChar char="u"/>
            </a:pPr>
            <a:r>
              <a:rPr lang="en-US" altLang="ja-JP" dirty="0"/>
              <a:t> </a:t>
            </a:r>
            <a:r>
              <a:rPr lang="en-US" altLang="ja-JP" dirty="0" smtClean="0"/>
              <a:t>If unable to build </a:t>
            </a:r>
            <a:r>
              <a:rPr lang="en-US" altLang="ja-JP" dirty="0"/>
              <a:t>a good relationship with your </a:t>
            </a:r>
            <a:r>
              <a:rPr lang="en-US" altLang="ja-JP" dirty="0" smtClean="0"/>
              <a:t>supervisor…</a:t>
            </a:r>
            <a:endParaRPr lang="en-US" altLang="ja-JP" dirty="0"/>
          </a:p>
          <a:p>
            <a:pPr marL="128016" lvl="1" indent="0">
              <a:buSzPct val="70000"/>
              <a:buNone/>
            </a:pPr>
            <a:endParaRPr lang="en-US" altLang="ja-JP" dirty="0"/>
          </a:p>
          <a:p>
            <a:pPr marL="310896" lvl="2" indent="0" algn="ctr">
              <a:buSzPct val="70000"/>
              <a:buNone/>
            </a:pPr>
            <a:r>
              <a:rPr lang="en-US" altLang="ja-JP" dirty="0"/>
              <a:t>Find another co-worker who can help</a:t>
            </a:r>
          </a:p>
          <a:p>
            <a:pPr lvl="1">
              <a:buSzPct val="70000"/>
              <a:buFont typeface="Wingdings" panose="05000000000000000000" pitchFamily="2" charset="2"/>
              <a:buChar char="u"/>
            </a:pPr>
            <a:endParaRPr lang="en-US" altLang="ja-JP" dirty="0"/>
          </a:p>
          <a:p>
            <a:pPr marL="128016" lvl="1" indent="0">
              <a:buSzPct val="70000"/>
              <a:buNone/>
            </a:pPr>
            <a:r>
              <a:rPr lang="en-US" altLang="ja-JP" dirty="0"/>
              <a:t>Your supervisor:</a:t>
            </a:r>
          </a:p>
          <a:p>
            <a:pPr lvl="1">
              <a:buSzPct val="70000"/>
              <a:buFont typeface="Wingdings" panose="05000000000000000000" pitchFamily="2" charset="2"/>
              <a:buChar char="u"/>
            </a:pPr>
            <a:r>
              <a:rPr lang="en-US" altLang="ja-JP" dirty="0"/>
              <a:t> May be new</a:t>
            </a:r>
          </a:p>
          <a:p>
            <a:pPr lvl="1">
              <a:buSzPct val="70000"/>
              <a:buFont typeface="Wingdings" panose="05000000000000000000" pitchFamily="2" charset="2"/>
              <a:buChar char="u"/>
            </a:pPr>
            <a:r>
              <a:rPr lang="en-US" altLang="ja-JP" dirty="0"/>
              <a:t> May make mistakes</a:t>
            </a:r>
          </a:p>
          <a:p>
            <a:pPr lvl="1">
              <a:buSzPct val="70000"/>
              <a:buFont typeface="Wingdings" panose="05000000000000000000" pitchFamily="2" charset="2"/>
              <a:buChar char="u"/>
            </a:pPr>
            <a:r>
              <a:rPr lang="en-US" altLang="ja-JP" dirty="0"/>
              <a:t> May be busy</a:t>
            </a:r>
          </a:p>
          <a:p>
            <a:pPr lvl="1">
              <a:buSzPct val="70000"/>
              <a:buFont typeface="Wingdings" panose="05000000000000000000" pitchFamily="2" charset="2"/>
              <a:buChar char="u"/>
            </a:pPr>
            <a:r>
              <a:rPr lang="en-US" altLang="ja-JP" dirty="0"/>
              <a:t> May also be useless/non-existent</a:t>
            </a:r>
          </a:p>
          <a:p>
            <a:endParaRPr kumimoji="1" lang="ja-JP" altLang="en-US" dirty="0"/>
          </a:p>
        </p:txBody>
      </p:sp>
      <p:sp>
        <p:nvSpPr>
          <p:cNvPr id="6" name="Down Arrow 5"/>
          <p:cNvSpPr/>
          <p:nvPr/>
        </p:nvSpPr>
        <p:spPr>
          <a:xfrm>
            <a:off x="7027918" y="2564814"/>
            <a:ext cx="579495" cy="4685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265849443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7" dur="500"/>
                                        <p:tgtEl>
                                          <p:spTgt spid="3">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5" end="5"/>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5">
                                            <p:txEl>
                                              <p:pRg st="0" end="0"/>
                                            </p:txEl>
                                          </p:spTgt>
                                        </p:tgtEl>
                                      </p:cBhvr>
                                    </p:animEffect>
                                  </p:childTnLst>
                                </p:cTn>
                              </p:par>
                              <p:par>
                                <p:cTn id="38" presetID="12" presetClass="entr" presetSubtype="4" fill="hold" nodeType="withEffect">
                                  <p:stCondLst>
                                    <p:cond delay="0"/>
                                  </p:stCondLst>
                                  <p:childTnLst>
                                    <p:set>
                                      <p:cBhvr>
                                        <p:cTn id="39" dur="1" fill="hold">
                                          <p:stCondLst>
                                            <p:cond delay="0"/>
                                          </p:stCondLst>
                                        </p:cTn>
                                        <p:tgtEl>
                                          <p:spTgt spid="5">
                                            <p:txEl>
                                              <p:pRg st="1" end="1"/>
                                            </p:txEl>
                                          </p:spTgt>
                                        </p:tgtEl>
                                        <p:attrNameLst>
                                          <p:attrName>style.visibility</p:attrName>
                                        </p:attrNameLst>
                                      </p:cBhvr>
                                      <p:to>
                                        <p:strVal val="visible"/>
                                      </p:to>
                                    </p:set>
                                    <p:anim calcmode="lin" valueType="num">
                                      <p:cBhvr additive="base">
                                        <p:cTn id="40"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 calcmode="lin" valueType="num">
                                      <p:cBhvr additive="base">
                                        <p:cTn id="46"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 calcmode="lin" valueType="num">
                                      <p:cBhvr additive="base">
                                        <p:cTn id="52"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ppt_x"/>
                                          </p:val>
                                        </p:tav>
                                        <p:tav tm="100000">
                                          <p:val>
                                            <p:strVal val="#ppt_x"/>
                                          </p:val>
                                        </p:tav>
                                      </p:tavLst>
                                    </p:anim>
                                    <p:anim calcmode="lin" valueType="num">
                                      <p:cBhvr additive="base">
                                        <p:cTn id="59" dur="500" fill="hold"/>
                                        <p:tgtEl>
                                          <p:spTgt spid="6"/>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anim calcmode="lin" valueType="num">
                                      <p:cBhvr additive="base">
                                        <p:cTn id="6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5">
                                            <p:txEl>
                                              <p:pRg st="7" end="7"/>
                                            </p:txEl>
                                          </p:spTgt>
                                        </p:tgtEl>
                                        <p:attrNameLst>
                                          <p:attrName>style.visibility</p:attrName>
                                        </p:attrNameLst>
                                      </p:cBhvr>
                                      <p:to>
                                        <p:strVal val="visible"/>
                                      </p:to>
                                    </p:set>
                                    <p:anim calcmode="lin" valueType="num">
                                      <p:cBhvr additive="base">
                                        <p:cTn id="68" dur="500"/>
                                        <p:tgtEl>
                                          <p:spTgt spid="5">
                                            <p:txEl>
                                              <p:pRg st="7" end="7"/>
                                            </p:txEl>
                                          </p:spTgt>
                                        </p:tgtEl>
                                        <p:attrNameLst>
                                          <p:attrName>ppt_y</p:attrName>
                                        </p:attrNameLst>
                                      </p:cBhvr>
                                      <p:tavLst>
                                        <p:tav tm="0">
                                          <p:val>
                                            <p:strVal val="#ppt_y+#ppt_h*1.125000"/>
                                          </p:val>
                                        </p:tav>
                                        <p:tav tm="100000">
                                          <p:val>
                                            <p:strVal val="#ppt_y"/>
                                          </p:val>
                                        </p:tav>
                                      </p:tavLst>
                                    </p:anim>
                                    <p:animEffect transition="in" filter="wipe(up)">
                                      <p:cBhvr>
                                        <p:cTn id="69" dur="500"/>
                                        <p:tgtEl>
                                          <p:spTgt spid="5">
                                            <p:txEl>
                                              <p:pRg st="7" end="7"/>
                                            </p:txEl>
                                          </p:spTgt>
                                        </p:tgtEl>
                                      </p:cBhvr>
                                    </p:animEffect>
                                  </p:childTnLst>
                                </p:cTn>
                              </p:par>
                              <p:par>
                                <p:cTn id="70" presetID="12" presetClass="entr" presetSubtype="4" fill="hold" nodeType="withEffect">
                                  <p:stCondLst>
                                    <p:cond delay="0"/>
                                  </p:stCondLst>
                                  <p:childTnLst>
                                    <p:set>
                                      <p:cBhvr>
                                        <p:cTn id="71" dur="1" fill="hold">
                                          <p:stCondLst>
                                            <p:cond delay="0"/>
                                          </p:stCondLst>
                                        </p:cTn>
                                        <p:tgtEl>
                                          <p:spTgt spid="5">
                                            <p:txEl>
                                              <p:pRg st="8" end="8"/>
                                            </p:txEl>
                                          </p:spTgt>
                                        </p:tgtEl>
                                        <p:attrNameLst>
                                          <p:attrName>style.visibility</p:attrName>
                                        </p:attrNameLst>
                                      </p:cBhvr>
                                      <p:to>
                                        <p:strVal val="visible"/>
                                      </p:to>
                                    </p:set>
                                    <p:anim calcmode="lin" valueType="num">
                                      <p:cBhvr additive="base">
                                        <p:cTn id="72" dur="500"/>
                                        <p:tgtEl>
                                          <p:spTgt spid="5">
                                            <p:txEl>
                                              <p:pRg st="8" end="8"/>
                                            </p:txEl>
                                          </p:spTgt>
                                        </p:tgtEl>
                                        <p:attrNameLst>
                                          <p:attrName>ppt_y</p:attrName>
                                        </p:attrNameLst>
                                      </p:cBhvr>
                                      <p:tavLst>
                                        <p:tav tm="0">
                                          <p:val>
                                            <p:strVal val="#ppt_y+#ppt_h*1.125000"/>
                                          </p:val>
                                        </p:tav>
                                        <p:tav tm="100000">
                                          <p:val>
                                            <p:strVal val="#ppt_y"/>
                                          </p:val>
                                        </p:tav>
                                      </p:tavLst>
                                    </p:anim>
                                    <p:animEffect transition="in" filter="wipe(up)">
                                      <p:cBhvr>
                                        <p:cTn id="73" dur="500"/>
                                        <p:tgtEl>
                                          <p:spTgt spid="5">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nodeType="click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anim calcmode="lin" valueType="num">
                                      <p:cBhvr additive="base">
                                        <p:cTn id="78" dur="500"/>
                                        <p:tgtEl>
                                          <p:spTgt spid="5">
                                            <p:txEl>
                                              <p:pRg st="9" end="9"/>
                                            </p:txEl>
                                          </p:spTgt>
                                        </p:tgtEl>
                                        <p:attrNameLst>
                                          <p:attrName>ppt_y</p:attrName>
                                        </p:attrNameLst>
                                      </p:cBhvr>
                                      <p:tavLst>
                                        <p:tav tm="0">
                                          <p:val>
                                            <p:strVal val="#ppt_y+#ppt_h*1.125000"/>
                                          </p:val>
                                        </p:tav>
                                        <p:tav tm="100000">
                                          <p:val>
                                            <p:strVal val="#ppt_y"/>
                                          </p:val>
                                        </p:tav>
                                      </p:tavLst>
                                    </p:anim>
                                    <p:animEffect transition="in" filter="wipe(up)">
                                      <p:cBhvr>
                                        <p:cTn id="79" dur="500"/>
                                        <p:tgtEl>
                                          <p:spTgt spid="5">
                                            <p:txEl>
                                              <p:pRg st="9" end="9"/>
                                            </p:txEl>
                                          </p:spTgt>
                                        </p:tgtEl>
                                      </p:cBhvr>
                                    </p:animEffect>
                                  </p:childTnLst>
                                </p:cTn>
                              </p:par>
                              <p:par>
                                <p:cTn id="80" presetID="12" presetClass="entr" presetSubtype="4" fill="hold" nodeType="withEffect">
                                  <p:stCondLst>
                                    <p:cond delay="0"/>
                                  </p:stCondLst>
                                  <p:childTnLst>
                                    <p:set>
                                      <p:cBhvr>
                                        <p:cTn id="81" dur="1" fill="hold">
                                          <p:stCondLst>
                                            <p:cond delay="0"/>
                                          </p:stCondLst>
                                        </p:cTn>
                                        <p:tgtEl>
                                          <p:spTgt spid="5">
                                            <p:txEl>
                                              <p:pRg st="10" end="10"/>
                                            </p:txEl>
                                          </p:spTgt>
                                        </p:tgtEl>
                                        <p:attrNameLst>
                                          <p:attrName>style.visibility</p:attrName>
                                        </p:attrNameLst>
                                      </p:cBhvr>
                                      <p:to>
                                        <p:strVal val="visible"/>
                                      </p:to>
                                    </p:set>
                                    <p:anim calcmode="lin" valueType="num">
                                      <p:cBhvr additive="base">
                                        <p:cTn id="82" dur="500"/>
                                        <p:tgtEl>
                                          <p:spTgt spid="5">
                                            <p:txEl>
                                              <p:pRg st="10" end="10"/>
                                            </p:txEl>
                                          </p:spTgt>
                                        </p:tgtEl>
                                        <p:attrNameLst>
                                          <p:attrName>ppt_y</p:attrName>
                                        </p:attrNameLst>
                                      </p:cBhvr>
                                      <p:tavLst>
                                        <p:tav tm="0">
                                          <p:val>
                                            <p:strVal val="#ppt_y+#ppt_h*1.125000"/>
                                          </p:val>
                                        </p:tav>
                                        <p:tav tm="100000">
                                          <p:val>
                                            <p:strVal val="#ppt_y"/>
                                          </p:val>
                                        </p:tav>
                                      </p:tavLst>
                                    </p:anim>
                                    <p:animEffect transition="in" filter="wipe(up)">
                                      <p:cBhvr>
                                        <p:cTn id="83" dur="500"/>
                                        <p:tgtEl>
                                          <p:spTgt spid="5">
                                            <p:txEl>
                                              <p:pRg st="10" end="10"/>
                                            </p:txEl>
                                          </p:spTgt>
                                        </p:tgtEl>
                                      </p:cBhvr>
                                    </p:animEffect>
                                  </p:childTnLst>
                                </p:cTn>
                              </p:par>
                              <p:par>
                                <p:cTn id="84" presetID="12" presetClass="entr" presetSubtype="4" fill="hold" nodeType="withEffect">
                                  <p:stCondLst>
                                    <p:cond delay="0"/>
                                  </p:stCondLst>
                                  <p:childTnLst>
                                    <p:set>
                                      <p:cBhvr>
                                        <p:cTn id="85" dur="1" fill="hold">
                                          <p:stCondLst>
                                            <p:cond delay="0"/>
                                          </p:stCondLst>
                                        </p:cTn>
                                        <p:tgtEl>
                                          <p:spTgt spid="5">
                                            <p:txEl>
                                              <p:pRg st="11" end="11"/>
                                            </p:txEl>
                                          </p:spTgt>
                                        </p:tgtEl>
                                        <p:attrNameLst>
                                          <p:attrName>style.visibility</p:attrName>
                                        </p:attrNameLst>
                                      </p:cBhvr>
                                      <p:to>
                                        <p:strVal val="visible"/>
                                      </p:to>
                                    </p:set>
                                    <p:anim calcmode="lin" valueType="num">
                                      <p:cBhvr additive="base">
                                        <p:cTn id="86" dur="500"/>
                                        <p:tgtEl>
                                          <p:spTgt spid="5">
                                            <p:txEl>
                                              <p:pRg st="11" end="11"/>
                                            </p:txEl>
                                          </p:spTgt>
                                        </p:tgtEl>
                                        <p:attrNameLst>
                                          <p:attrName>ppt_y</p:attrName>
                                        </p:attrNameLst>
                                      </p:cBhvr>
                                      <p:tavLst>
                                        <p:tav tm="0">
                                          <p:val>
                                            <p:strVal val="#ppt_y+#ppt_h*1.125000"/>
                                          </p:val>
                                        </p:tav>
                                        <p:tav tm="100000">
                                          <p:val>
                                            <p:strVal val="#ppt_y"/>
                                          </p:val>
                                        </p:tav>
                                      </p:tavLst>
                                    </p:anim>
                                    <p:animEffect transition="in" filter="wipe(up)">
                                      <p:cBhvr>
                                        <p:cTn id="8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549" y="0"/>
            <a:ext cx="8302537" cy="1102519"/>
          </a:xfrm>
        </p:spPr>
        <p:txBody>
          <a:bodyPr>
            <a:normAutofit/>
          </a:bodyPr>
          <a:lstStyle/>
          <a:p>
            <a:r>
              <a:rPr lang="en-US" sz="2800" b="0" dirty="0" smtClean="0"/>
              <a:t>FIRST LEVEL: CONTRACTING ORGANIZATION</a:t>
            </a:r>
            <a:endParaRPr lang="en-US" sz="2800" b="0" dirty="0"/>
          </a:p>
        </p:txBody>
      </p:sp>
      <p:sp>
        <p:nvSpPr>
          <p:cNvPr id="4" name="Slide Number Placeholder 3"/>
          <p:cNvSpPr>
            <a:spLocks noGrp="1"/>
          </p:cNvSpPr>
          <p:nvPr>
            <p:ph type="sldNum" sz="quarter" idx="11"/>
          </p:nvPr>
        </p:nvSpPr>
        <p:spPr/>
        <p:txBody>
          <a:bodyPr/>
          <a:lstStyle/>
          <a:p>
            <a:fld id="{D60D1EDE-7116-2443-9BDD-368CE5B37660}" type="slidenum">
              <a:rPr lang="en-US" smtClean="0"/>
              <a:pPr/>
              <a:t>25</a:t>
            </a:fld>
            <a:endParaRPr lang="en-US" dirty="0"/>
          </a:p>
        </p:txBody>
      </p:sp>
      <p:sp>
        <p:nvSpPr>
          <p:cNvPr id="8" name="Rectangle 7"/>
          <p:cNvSpPr/>
          <p:nvPr/>
        </p:nvSpPr>
        <p:spPr>
          <a:xfrm>
            <a:off x="544549" y="1345949"/>
            <a:ext cx="7950601" cy="3785652"/>
          </a:xfrm>
          <a:prstGeom prst="rect">
            <a:avLst/>
          </a:prstGeom>
        </p:spPr>
        <p:txBody>
          <a:bodyPr wrap="square">
            <a:spAutoFit/>
          </a:bodyPr>
          <a:lstStyle/>
          <a:p>
            <a:r>
              <a:rPr lang="en-US" altLang="ja-JP" sz="2400" dirty="0" smtClean="0"/>
              <a:t>As of July 2014, JETs are expected to go</a:t>
            </a:r>
            <a:r>
              <a:rPr lang="ja-JP" altLang="en-US" sz="2400" dirty="0" smtClean="0"/>
              <a:t> </a:t>
            </a:r>
            <a:r>
              <a:rPr lang="en-US" altLang="ja-JP" sz="2400" dirty="0" smtClean="0"/>
              <a:t>to their supervisor and CO first with questions and problems.</a:t>
            </a:r>
          </a:p>
          <a:p>
            <a:endParaRPr lang="en-US" altLang="ja-JP" sz="2400" dirty="0" smtClean="0"/>
          </a:p>
          <a:p>
            <a:pPr>
              <a:buSzPct val="70000"/>
              <a:buFont typeface="Wingdings" panose="05000000000000000000" pitchFamily="2" charset="2"/>
              <a:buChar char="u"/>
            </a:pPr>
            <a:r>
              <a:rPr lang="en-US" altLang="ja-JP" sz="2400" dirty="0" smtClean="0"/>
              <a:t> Talk to your CO before contacting a PA</a:t>
            </a:r>
            <a:endParaRPr lang="ja-JP" altLang="en-US" sz="2400" dirty="0" smtClean="0"/>
          </a:p>
          <a:p>
            <a:pPr>
              <a:buSzPct val="70000"/>
              <a:buFont typeface="Wingdings" panose="05000000000000000000" pitchFamily="2" charset="2"/>
              <a:buChar char="u"/>
            </a:pPr>
            <a:r>
              <a:rPr lang="en-US" altLang="ja-JP" sz="2400" dirty="0" smtClean="0"/>
              <a:t> Talk to your CO to contact CLAIR</a:t>
            </a:r>
          </a:p>
          <a:p>
            <a:pPr>
              <a:buSzPct val="70000"/>
              <a:buFont typeface="Wingdings" panose="05000000000000000000" pitchFamily="2" charset="2"/>
              <a:buChar char="u"/>
            </a:pPr>
            <a:r>
              <a:rPr lang="en-US" altLang="ja-JP" sz="2400" dirty="0" smtClean="0"/>
              <a:t> Apply to your CO for Counseling Subsidy (50% or up to 20,000 yen) </a:t>
            </a:r>
          </a:p>
          <a:p>
            <a:pPr>
              <a:buSzPct val="70000"/>
              <a:buFont typeface="Wingdings" panose="05000000000000000000" pitchFamily="2" charset="2"/>
              <a:buChar char="u"/>
            </a:pPr>
            <a:r>
              <a:rPr lang="en-US" altLang="ja-JP" sz="2400" dirty="0" smtClean="0"/>
              <a:t> CLAIR is working to strengthen training and support for COs</a:t>
            </a:r>
          </a:p>
          <a:p>
            <a:endParaRPr lang="en-US" altLang="ja-JP" sz="2400" dirty="0" smtClean="0"/>
          </a:p>
          <a:p>
            <a:endParaRPr kumimoji="1" lang="ja-JP" altLang="en-US" sz="2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7947730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4" end="4"/>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 calcmode="lin" valueType="num">
                                      <p:cBhvr additive="base">
                                        <p:cTn id="29"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30"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9144000" cy="36277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60D1EDE-7116-2443-9BDD-368CE5B37660}" type="slidenum">
              <a:rPr lang="en-US" smtClean="0"/>
              <a:t>26</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1" y="0"/>
            <a:ext cx="9144000" cy="3627718"/>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285008" y="707157"/>
            <a:ext cx="8645236" cy="4159166"/>
          </a:xfrm>
          <a:prstGeom prst="rect">
            <a:avLst/>
          </a:prstGeom>
          <a:noFill/>
        </p:spPr>
        <p:txBody>
          <a:bodyPr wrap="square" lIns="0" numCol="2" spcCol="457200" rtlCol="0">
            <a:noAutofit/>
          </a:bodyPr>
          <a:lstStyle/>
          <a:p>
            <a:r>
              <a:rPr lang="en-US" altLang="ja-JP" sz="2400" dirty="0">
                <a:solidFill>
                  <a:schemeClr val="bg1"/>
                </a:solidFill>
              </a:rPr>
              <a:t>3 PAs in Niigata </a:t>
            </a:r>
            <a:r>
              <a:rPr lang="en-US" altLang="ja-JP" sz="2400" dirty="0" smtClean="0">
                <a:solidFill>
                  <a:schemeClr val="bg1"/>
                </a:solidFill>
              </a:rPr>
              <a:t>Prefecture</a:t>
            </a:r>
          </a:p>
          <a:p>
            <a:endParaRPr lang="en-US" altLang="ja-JP" dirty="0">
              <a:solidFill>
                <a:schemeClr val="bg1"/>
              </a:solidFill>
            </a:endParaRPr>
          </a:p>
          <a:p>
            <a:pPr>
              <a:buSzPct val="70000"/>
              <a:buFont typeface="Wingdings" panose="05000000000000000000" pitchFamily="2" charset="2"/>
              <a:buChar char="u"/>
            </a:pPr>
            <a:r>
              <a:rPr lang="en-US" altLang="ja-JP" dirty="0">
                <a:solidFill>
                  <a:schemeClr val="bg1"/>
                </a:solidFill>
              </a:rPr>
              <a:t> </a:t>
            </a:r>
            <a:r>
              <a:rPr lang="en-US" altLang="ja-JP" dirty="0" smtClean="0">
                <a:solidFill>
                  <a:schemeClr val="bg1"/>
                </a:solidFill>
              </a:rPr>
              <a:t>CIR </a:t>
            </a:r>
            <a:r>
              <a:rPr lang="en-US" altLang="ja-JP" dirty="0">
                <a:solidFill>
                  <a:schemeClr val="bg1"/>
                </a:solidFill>
              </a:rPr>
              <a:t>PA = </a:t>
            </a:r>
            <a:r>
              <a:rPr lang="en-US" altLang="ja-JP" dirty="0" smtClean="0">
                <a:solidFill>
                  <a:schemeClr val="bg1"/>
                </a:solidFill>
              </a:rPr>
              <a:t>Brandon Howard</a:t>
            </a:r>
          </a:p>
          <a:p>
            <a:pPr>
              <a:buSzPct val="70000"/>
              <a:buFont typeface="Wingdings" panose="05000000000000000000" pitchFamily="2" charset="2"/>
              <a:buChar char="u"/>
            </a:pPr>
            <a:r>
              <a:rPr lang="en-US" altLang="ja-JP" dirty="0" smtClean="0">
                <a:solidFill>
                  <a:schemeClr val="bg1"/>
                </a:solidFill>
              </a:rPr>
              <a:t> ALT </a:t>
            </a:r>
            <a:r>
              <a:rPr lang="en-US" altLang="ja-JP" dirty="0">
                <a:solidFill>
                  <a:schemeClr val="bg1"/>
                </a:solidFill>
              </a:rPr>
              <a:t>PA = </a:t>
            </a:r>
            <a:r>
              <a:rPr lang="en-US" altLang="ja-JP" dirty="0" smtClean="0">
                <a:solidFill>
                  <a:schemeClr val="bg1"/>
                </a:solidFill>
              </a:rPr>
              <a:t>Janice Laureano</a:t>
            </a:r>
          </a:p>
          <a:p>
            <a:pPr>
              <a:buSzPct val="70000"/>
              <a:buFont typeface="Wingdings" panose="05000000000000000000" pitchFamily="2" charset="2"/>
              <a:buChar char="u"/>
            </a:pPr>
            <a:r>
              <a:rPr lang="en-US" altLang="ja-JP" dirty="0" smtClean="0">
                <a:solidFill>
                  <a:schemeClr val="bg1"/>
                </a:solidFill>
              </a:rPr>
              <a:t> </a:t>
            </a:r>
            <a:r>
              <a:rPr lang="en-US" altLang="ja-JP" dirty="0">
                <a:solidFill>
                  <a:schemeClr val="bg1"/>
                </a:solidFill>
              </a:rPr>
              <a:t>Japanese PA (JPA) = </a:t>
            </a:r>
            <a:r>
              <a:rPr lang="en-US" altLang="ja-JP" dirty="0" err="1" smtClean="0">
                <a:solidFill>
                  <a:schemeClr val="bg1"/>
                </a:solidFill>
              </a:rPr>
              <a:t>Yasumasa</a:t>
            </a:r>
            <a:r>
              <a:rPr lang="en-US" altLang="ja-JP" dirty="0" smtClean="0">
                <a:solidFill>
                  <a:schemeClr val="bg1"/>
                </a:solidFill>
              </a:rPr>
              <a:t> </a:t>
            </a:r>
            <a:r>
              <a:rPr lang="en-US" altLang="ja-JP" dirty="0" err="1" smtClean="0">
                <a:solidFill>
                  <a:schemeClr val="bg1"/>
                </a:solidFill>
              </a:rPr>
              <a:t>Kondou</a:t>
            </a:r>
            <a:endParaRPr lang="en-US" altLang="ja-JP" dirty="0" smtClean="0">
              <a:solidFill>
                <a:schemeClr val="bg1"/>
              </a:solidFill>
            </a:endParaRPr>
          </a:p>
          <a:p>
            <a:pPr>
              <a:buSzPct val="70000"/>
            </a:pPr>
            <a:endParaRPr lang="en-US" altLang="ja-JP" dirty="0" smtClean="0">
              <a:solidFill>
                <a:schemeClr val="bg1"/>
              </a:solidFill>
            </a:endParaRPr>
          </a:p>
          <a:p>
            <a:pPr>
              <a:buSzPct val="70000"/>
              <a:buFont typeface="Wingdings" panose="05000000000000000000" pitchFamily="2" charset="2"/>
              <a:buChar char="u"/>
            </a:pPr>
            <a:endParaRPr lang="en-US" altLang="ja-JP" dirty="0" smtClean="0">
              <a:solidFill>
                <a:schemeClr val="bg1"/>
              </a:solidFill>
            </a:endParaRPr>
          </a:p>
          <a:p>
            <a:pPr>
              <a:buSzPct val="70000"/>
              <a:buFont typeface="Wingdings" panose="05000000000000000000" pitchFamily="2" charset="2"/>
              <a:buChar char="u"/>
            </a:pPr>
            <a:endParaRPr lang="en-US" altLang="ja-JP" dirty="0">
              <a:solidFill>
                <a:schemeClr val="bg1"/>
              </a:solidFill>
            </a:endParaRPr>
          </a:p>
          <a:p>
            <a:pPr>
              <a:buSzPct val="70000"/>
              <a:buFont typeface="Wingdings" panose="05000000000000000000" pitchFamily="2" charset="2"/>
              <a:buChar char="u"/>
            </a:pPr>
            <a:endParaRPr lang="en-US" altLang="ja-JP" dirty="0" smtClean="0">
              <a:solidFill>
                <a:schemeClr val="bg1"/>
              </a:solidFill>
            </a:endParaRPr>
          </a:p>
          <a:p>
            <a:pPr>
              <a:buSzPct val="70000"/>
              <a:buFont typeface="Wingdings" panose="05000000000000000000" pitchFamily="2" charset="2"/>
              <a:buChar char="u"/>
            </a:pPr>
            <a:endParaRPr lang="en-US" altLang="ja-JP" dirty="0">
              <a:solidFill>
                <a:schemeClr val="bg1"/>
              </a:solidFill>
            </a:endParaRPr>
          </a:p>
          <a:p>
            <a:pPr>
              <a:buSzPct val="70000"/>
            </a:pPr>
            <a:endParaRPr lang="en-US" altLang="ja-JP" dirty="0" smtClean="0">
              <a:solidFill>
                <a:schemeClr val="bg1"/>
              </a:solidFill>
            </a:endParaRPr>
          </a:p>
          <a:p>
            <a:pPr>
              <a:buSzPct val="70000"/>
              <a:buFont typeface="Wingdings" panose="05000000000000000000" pitchFamily="2" charset="2"/>
              <a:buChar char="u"/>
            </a:pPr>
            <a:endParaRPr lang="en-US" altLang="ja-JP" dirty="0">
              <a:solidFill>
                <a:schemeClr val="bg1"/>
              </a:solidFill>
            </a:endParaRPr>
          </a:p>
          <a:p>
            <a:pPr>
              <a:buSzPct val="70000"/>
            </a:pPr>
            <a:endParaRPr lang="en-US" altLang="ja-JP" dirty="0" smtClean="0">
              <a:solidFill>
                <a:schemeClr val="bg1"/>
              </a:solidFill>
            </a:endParaRPr>
          </a:p>
          <a:p>
            <a:pPr>
              <a:buSzPct val="70000"/>
              <a:buFont typeface="Wingdings" panose="05000000000000000000" pitchFamily="2" charset="2"/>
              <a:buChar char="u"/>
            </a:pPr>
            <a:endParaRPr lang="en-US" altLang="ja-JP" dirty="0">
              <a:solidFill>
                <a:schemeClr val="bg1"/>
              </a:solidFill>
            </a:endParaRPr>
          </a:p>
          <a:p>
            <a:r>
              <a:rPr lang="en-US" altLang="ja-JP" dirty="0" smtClean="0">
                <a:solidFill>
                  <a:schemeClr val="bg1"/>
                </a:solidFill>
              </a:rPr>
              <a:t>Important </a:t>
            </a:r>
            <a:r>
              <a:rPr lang="en-US" altLang="ja-JP" dirty="0">
                <a:solidFill>
                  <a:schemeClr val="bg1"/>
                </a:solidFill>
              </a:rPr>
              <a:t>because:</a:t>
            </a:r>
          </a:p>
          <a:p>
            <a:pPr marL="742950" lvl="1" indent="-285750">
              <a:buSzPct val="70000"/>
              <a:buFont typeface="Arial"/>
              <a:buChar char="•"/>
            </a:pPr>
            <a:r>
              <a:rPr lang="en-US" altLang="ja-JP" dirty="0" smtClean="0">
                <a:solidFill>
                  <a:schemeClr val="bg1"/>
                </a:solidFill>
              </a:rPr>
              <a:t>Have </a:t>
            </a:r>
            <a:r>
              <a:rPr lang="en-US" altLang="ja-JP" dirty="0">
                <a:solidFill>
                  <a:schemeClr val="bg1"/>
                </a:solidFill>
              </a:rPr>
              <a:t>access to lots of information and </a:t>
            </a:r>
            <a:r>
              <a:rPr lang="en-US" altLang="ja-JP" dirty="0" smtClean="0">
                <a:solidFill>
                  <a:schemeClr val="bg1"/>
                </a:solidFill>
              </a:rPr>
              <a:t>resources</a:t>
            </a:r>
            <a:endParaRPr lang="en-US" altLang="ja-JP" dirty="0">
              <a:solidFill>
                <a:schemeClr val="bg1"/>
              </a:solidFill>
            </a:endParaRPr>
          </a:p>
          <a:p>
            <a:pPr marL="742950" lvl="1" indent="-285750">
              <a:buSzPct val="70000"/>
              <a:buFont typeface="Arial"/>
              <a:buChar char="•"/>
            </a:pPr>
            <a:r>
              <a:rPr lang="en-US" altLang="ja-JP" dirty="0" smtClean="0">
                <a:solidFill>
                  <a:schemeClr val="bg1"/>
                </a:solidFill>
              </a:rPr>
              <a:t>Experience </a:t>
            </a:r>
            <a:r>
              <a:rPr lang="en-US" altLang="ja-JP" dirty="0">
                <a:solidFill>
                  <a:schemeClr val="bg1"/>
                </a:solidFill>
              </a:rPr>
              <a:t>with Japanese offices</a:t>
            </a:r>
          </a:p>
          <a:p>
            <a:pPr marL="742950" lvl="1" indent="-285750">
              <a:buSzPct val="70000"/>
              <a:buFont typeface="Arial"/>
              <a:buChar char="•"/>
            </a:pPr>
            <a:r>
              <a:rPr lang="en-US" altLang="ja-JP" dirty="0" smtClean="0">
                <a:solidFill>
                  <a:schemeClr val="bg1"/>
                </a:solidFill>
              </a:rPr>
              <a:t>Can </a:t>
            </a:r>
            <a:r>
              <a:rPr lang="en-US" altLang="ja-JP" dirty="0">
                <a:solidFill>
                  <a:schemeClr val="bg1"/>
                </a:solidFill>
              </a:rPr>
              <a:t>contact CLAIR</a:t>
            </a:r>
          </a:p>
          <a:p>
            <a:pPr marL="742950" lvl="1" indent="-285750">
              <a:buSzPct val="70000"/>
              <a:buFont typeface="Arial"/>
              <a:buChar char="•"/>
            </a:pPr>
            <a:r>
              <a:rPr lang="en-US" altLang="ja-JP" dirty="0" smtClean="0">
                <a:solidFill>
                  <a:schemeClr val="bg1"/>
                </a:solidFill>
              </a:rPr>
              <a:t>Required to maintain confidentiality </a:t>
            </a:r>
          </a:p>
          <a:p>
            <a:pPr marL="742950" lvl="1" indent="-285750">
              <a:buSzPct val="70000"/>
              <a:buFont typeface="Arial"/>
              <a:buChar char="•"/>
            </a:pPr>
            <a:endParaRPr lang="en-US" altLang="ja-JP" dirty="0" smtClean="0">
              <a:solidFill>
                <a:schemeClr val="bg1"/>
              </a:solidFill>
            </a:endParaRPr>
          </a:p>
          <a:p>
            <a:r>
              <a:rPr lang="en-US" altLang="ja-JP" dirty="0" smtClean="0">
                <a:solidFill>
                  <a:schemeClr val="bg1"/>
                </a:solidFill>
              </a:rPr>
              <a:t>Remember</a:t>
            </a:r>
            <a:r>
              <a:rPr lang="en-US" altLang="ja-JP" dirty="0">
                <a:solidFill>
                  <a:schemeClr val="bg1"/>
                </a:solidFill>
              </a:rPr>
              <a:t>:</a:t>
            </a:r>
          </a:p>
          <a:p>
            <a:pPr marL="742950" lvl="1" indent="-285750">
              <a:buSzPct val="70000"/>
              <a:buFont typeface="Arial"/>
              <a:buChar char="•"/>
            </a:pPr>
            <a:r>
              <a:rPr lang="en-US" altLang="ja-JP" dirty="0" smtClean="0">
                <a:solidFill>
                  <a:schemeClr val="bg1"/>
                </a:solidFill>
              </a:rPr>
              <a:t>May not </a:t>
            </a:r>
            <a:r>
              <a:rPr lang="en-US" altLang="ja-JP" dirty="0">
                <a:solidFill>
                  <a:schemeClr val="bg1"/>
                </a:solidFill>
              </a:rPr>
              <a:t>necessarily agree </a:t>
            </a:r>
            <a:r>
              <a:rPr lang="en-US" altLang="ja-JP" dirty="0" smtClean="0">
                <a:solidFill>
                  <a:schemeClr val="bg1"/>
                </a:solidFill>
              </a:rPr>
              <a:t>with you</a:t>
            </a:r>
            <a:endParaRPr lang="en-US" altLang="ja-JP" dirty="0">
              <a:solidFill>
                <a:schemeClr val="bg1"/>
              </a:solidFill>
            </a:endParaRPr>
          </a:p>
          <a:p>
            <a:endParaRPr kumimoji="1" lang="ja-JP" altLang="en-US" dirty="0">
              <a:solidFill>
                <a:schemeClr val="bg1"/>
              </a:solidFill>
            </a:endParaRPr>
          </a:p>
        </p:txBody>
      </p:sp>
      <p:sp>
        <p:nvSpPr>
          <p:cNvPr id="72" name="TextBox 71"/>
          <p:cNvSpPr txBox="1"/>
          <p:nvPr/>
        </p:nvSpPr>
        <p:spPr>
          <a:xfrm>
            <a:off x="0" y="56416"/>
            <a:ext cx="9037657" cy="1056905"/>
          </a:xfrm>
          <a:prstGeom prst="rect">
            <a:avLst/>
          </a:prstGeom>
          <a:noFill/>
        </p:spPr>
        <p:txBody>
          <a:bodyPr wrap="square" lIns="0" numCol="1" spcCol="457200" rtlCol="0">
            <a:noAutofit/>
          </a:bodyPr>
          <a:lstStyle/>
          <a:p>
            <a:pPr algn="ctr">
              <a:buClr>
                <a:schemeClr val="accent2"/>
              </a:buClr>
            </a:pPr>
            <a:r>
              <a:rPr lang="en-US" sz="3200" b="1" dirty="0" smtClean="0">
                <a:solidFill>
                  <a:schemeClr val="bg1"/>
                </a:solidFill>
                <a:latin typeface="Raleway" panose="020B0003030101060003" pitchFamily="34" charset="0"/>
              </a:rPr>
              <a:t>SECOND LEVEL: PREFECTURAL ADVISORS</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112167344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792" y="130723"/>
            <a:ext cx="8239008" cy="356085"/>
          </a:xfrm>
        </p:spPr>
        <p:txBody>
          <a:bodyPr>
            <a:noAutofit/>
          </a:bodyPr>
          <a:lstStyle/>
          <a:p>
            <a:r>
              <a:rPr lang="en-US" sz="2800" dirty="0" smtClean="0">
                <a:solidFill>
                  <a:srgbClr val="00695C"/>
                </a:solidFill>
              </a:rPr>
              <a:t>PREFECTURAL  ADVISORS...</a:t>
            </a:r>
            <a:endParaRPr lang="en-US" sz="2800" dirty="0">
              <a:solidFill>
                <a:srgbClr val="00695C"/>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t>27</a:t>
            </a:fld>
            <a:endParaRPr lang="en-US" dirty="0"/>
          </a:p>
        </p:txBody>
      </p:sp>
      <p:sp>
        <p:nvSpPr>
          <p:cNvPr id="5" name="Oval 4"/>
          <p:cNvSpPr/>
          <p:nvPr/>
        </p:nvSpPr>
        <p:spPr>
          <a:xfrm>
            <a:off x="782919" y="1069119"/>
            <a:ext cx="499036" cy="499036"/>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Calibri Light" panose="020F0302020204030204" pitchFamily="34" charset="0"/>
              </a:rPr>
              <a:t>1</a:t>
            </a:r>
            <a:endParaRPr lang="en-US" sz="2400" b="1" dirty="0">
              <a:solidFill>
                <a:schemeClr val="tx1"/>
              </a:solidFill>
              <a:latin typeface="Calibri Light" panose="020F0302020204030204" pitchFamily="34" charset="0"/>
            </a:endParaRPr>
          </a:p>
        </p:txBody>
      </p:sp>
      <p:sp>
        <p:nvSpPr>
          <p:cNvPr id="7" name="Rectangle 6"/>
          <p:cNvSpPr/>
          <p:nvPr/>
        </p:nvSpPr>
        <p:spPr>
          <a:xfrm>
            <a:off x="1365663" y="1124720"/>
            <a:ext cx="6201137" cy="338554"/>
          </a:xfrm>
          <a:prstGeom prst="rect">
            <a:avLst/>
          </a:prstGeom>
        </p:spPr>
        <p:txBody>
          <a:bodyPr wrap="none">
            <a:spAutoFit/>
          </a:bodyPr>
          <a:lstStyle/>
          <a:p>
            <a:r>
              <a:rPr lang="en-US" sz="1600" b="1" dirty="0" smtClean="0">
                <a:latin typeface="Raleway" panose="020B0003030101060003" pitchFamily="34" charset="0"/>
              </a:rPr>
              <a:t>Act as a confidential consultants for JETs with serious issues</a:t>
            </a:r>
          </a:p>
        </p:txBody>
      </p:sp>
      <p:sp>
        <p:nvSpPr>
          <p:cNvPr id="8" name="Oval 7"/>
          <p:cNvSpPr/>
          <p:nvPr/>
        </p:nvSpPr>
        <p:spPr>
          <a:xfrm>
            <a:off x="782919" y="1942166"/>
            <a:ext cx="499036" cy="499036"/>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Calibri Light" panose="020F0302020204030204" pitchFamily="34" charset="0"/>
              </a:rPr>
              <a:t>2</a:t>
            </a:r>
          </a:p>
        </p:txBody>
      </p:sp>
      <p:sp>
        <p:nvSpPr>
          <p:cNvPr id="10" name="Rectangle 9"/>
          <p:cNvSpPr/>
          <p:nvPr/>
        </p:nvSpPr>
        <p:spPr>
          <a:xfrm>
            <a:off x="1365663" y="1986831"/>
            <a:ext cx="6267934" cy="338554"/>
          </a:xfrm>
          <a:prstGeom prst="rect">
            <a:avLst/>
          </a:prstGeom>
        </p:spPr>
        <p:txBody>
          <a:bodyPr wrap="none">
            <a:spAutoFit/>
          </a:bodyPr>
          <a:lstStyle/>
          <a:p>
            <a:r>
              <a:rPr lang="en-US" sz="1600" b="1" dirty="0" smtClean="0">
                <a:latin typeface="Raleway" panose="020B0003030101060003" pitchFamily="34" charset="0"/>
              </a:rPr>
              <a:t>Distribute vital information via email (</a:t>
            </a:r>
            <a:r>
              <a:rPr lang="en-US" sz="1600" b="1" dirty="0" smtClean="0">
                <a:solidFill>
                  <a:srgbClr val="FF0000"/>
                </a:solidFill>
                <a:latin typeface="Raleway" panose="020B0003030101060003" pitchFamily="34" charset="0"/>
              </a:rPr>
              <a:t>PLEASE CHECK YOUR EMAIL REGULARLY</a:t>
            </a:r>
            <a:r>
              <a:rPr lang="en-US" sz="1600" b="1" dirty="0" smtClean="0">
                <a:latin typeface="Raleway" panose="020B0003030101060003" pitchFamily="34" charset="0"/>
              </a:rPr>
              <a:t>)</a:t>
            </a:r>
            <a:endParaRPr lang="en-US" sz="1600" b="1" dirty="0">
              <a:latin typeface="Raleway" panose="020B0003030101060003" pitchFamily="34" charset="0"/>
            </a:endParaRPr>
          </a:p>
        </p:txBody>
      </p:sp>
      <p:sp>
        <p:nvSpPr>
          <p:cNvPr id="11" name="Oval 10"/>
          <p:cNvSpPr/>
          <p:nvPr/>
        </p:nvSpPr>
        <p:spPr>
          <a:xfrm>
            <a:off x="782919" y="2815213"/>
            <a:ext cx="499036" cy="499036"/>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Light" panose="020F0302020204030204" pitchFamily="34" charset="0"/>
              </a:rPr>
              <a:t>3</a:t>
            </a:r>
            <a:endParaRPr lang="en-US" sz="2400" dirty="0">
              <a:solidFill>
                <a:schemeClr val="tx1"/>
              </a:solidFill>
              <a:latin typeface="Calibri Light" panose="020F0302020204030204" pitchFamily="34" charset="0"/>
            </a:endParaRPr>
          </a:p>
        </p:txBody>
      </p:sp>
      <p:sp>
        <p:nvSpPr>
          <p:cNvPr id="13" name="Rectangle 12"/>
          <p:cNvSpPr/>
          <p:nvPr/>
        </p:nvSpPr>
        <p:spPr>
          <a:xfrm>
            <a:off x="1365663" y="2815213"/>
            <a:ext cx="7169451" cy="584776"/>
          </a:xfrm>
          <a:prstGeom prst="rect">
            <a:avLst/>
          </a:prstGeom>
        </p:spPr>
        <p:txBody>
          <a:bodyPr wrap="none">
            <a:spAutoFit/>
          </a:bodyPr>
          <a:lstStyle/>
          <a:p>
            <a:r>
              <a:rPr lang="en-US" sz="1600" b="1" dirty="0" smtClean="0">
                <a:latin typeface="Raleway" panose="020B0003030101060003" pitchFamily="34" charset="0"/>
              </a:rPr>
              <a:t>Work with relevant groups to hold annual work events (e.g. orientations)</a:t>
            </a:r>
          </a:p>
          <a:p>
            <a:endParaRPr lang="en-US" sz="1600" b="1" dirty="0">
              <a:latin typeface="Raleway" panose="020B0003030101060003" pitchFamily="34" charset="0"/>
            </a:endParaRPr>
          </a:p>
        </p:txBody>
      </p:sp>
      <p:sp>
        <p:nvSpPr>
          <p:cNvPr id="14" name="Oval 13"/>
          <p:cNvSpPr/>
          <p:nvPr/>
        </p:nvSpPr>
        <p:spPr>
          <a:xfrm>
            <a:off x="767535" y="3688260"/>
            <a:ext cx="499036" cy="499036"/>
          </a:xfrm>
          <a:prstGeom prst="ellipse">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Light" panose="020F0302020204030204" pitchFamily="34" charset="0"/>
              </a:rPr>
              <a:t>4</a:t>
            </a:r>
            <a:endParaRPr lang="en-US" sz="2400" dirty="0">
              <a:solidFill>
                <a:schemeClr val="tx1"/>
              </a:solidFill>
              <a:latin typeface="Calibri Light" panose="020F0302020204030204" pitchFamily="34" charset="0"/>
            </a:endParaRPr>
          </a:p>
        </p:txBody>
      </p:sp>
      <p:sp>
        <p:nvSpPr>
          <p:cNvPr id="16" name="Rectangle 15"/>
          <p:cNvSpPr/>
          <p:nvPr/>
        </p:nvSpPr>
        <p:spPr>
          <a:xfrm>
            <a:off x="1365663" y="3684407"/>
            <a:ext cx="5161478" cy="338554"/>
          </a:xfrm>
          <a:prstGeom prst="rect">
            <a:avLst/>
          </a:prstGeom>
        </p:spPr>
        <p:txBody>
          <a:bodyPr wrap="none">
            <a:spAutoFit/>
          </a:bodyPr>
          <a:lstStyle/>
          <a:p>
            <a:r>
              <a:rPr lang="en-US" sz="1600" b="1" dirty="0" smtClean="0">
                <a:latin typeface="Raleway" panose="020B0003030101060003" pitchFamily="34" charset="0"/>
              </a:rPr>
              <a:t>Contact RAs to confirm safety of all JETS after a natural disaster</a:t>
            </a:r>
            <a:endParaRPr lang="en-US" sz="1600" b="1" dirty="0">
              <a:latin typeface="Raleway" panose="020B0003030101060003" pitchFamily="34" charset="0"/>
            </a:endParaRP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3123815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ppt_y</p:attrName>
                                        </p:attrNameLst>
                                      </p:cBhvr>
                                      <p:tavLst>
                                        <p:tav tm="0">
                                          <p:val>
                                            <p:strVal val="#ppt_y+#ppt_h*1.125000"/>
                                          </p:val>
                                        </p:tav>
                                        <p:tav tm="100000">
                                          <p:val>
                                            <p:strVal val="#ppt_y"/>
                                          </p:val>
                                        </p:tav>
                                      </p:tavLst>
                                    </p:anim>
                                    <p:animEffect transition="in" filter="wipe(up)">
                                      <p:cBhvr>
                                        <p:cTn id="19" dur="500"/>
                                        <p:tgtEl>
                                          <p:spTgt spid="8"/>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ppt_y</p:attrName>
                                        </p:attrNameLst>
                                      </p:cBhvr>
                                      <p:tavLst>
                                        <p:tav tm="0">
                                          <p:val>
                                            <p:strVal val="#ppt_y+#ppt_h*1.125000"/>
                                          </p:val>
                                        </p:tav>
                                        <p:tav tm="100000">
                                          <p:val>
                                            <p:strVal val="#ppt_y"/>
                                          </p:val>
                                        </p:tav>
                                      </p:tavLst>
                                    </p:anim>
                                    <p:animEffect transition="in" filter="wipe(up)">
                                      <p:cBhvr>
                                        <p:cTn id="31" dur="500"/>
                                        <p:tgtEl>
                                          <p:spTgt spid="13"/>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ppt_y</p:attrName>
                                        </p:attrNameLst>
                                      </p:cBhvr>
                                      <p:tavLst>
                                        <p:tav tm="0">
                                          <p:val>
                                            <p:strVal val="#ppt_y+#ppt_h*1.125000"/>
                                          </p:val>
                                        </p:tav>
                                        <p:tav tm="100000">
                                          <p:val>
                                            <p:strVal val="#ppt_y"/>
                                          </p:val>
                                        </p:tav>
                                      </p:tavLst>
                                    </p:anim>
                                    <p:animEffect transition="in" filter="wipe(up)">
                                      <p:cBhvr>
                                        <p:cTn id="35" dur="500"/>
                                        <p:tgtEl>
                                          <p:spTgt spid="14"/>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ppt_y</p:attrName>
                                        </p:attrNameLst>
                                      </p:cBhvr>
                                      <p:tavLst>
                                        <p:tav tm="0">
                                          <p:val>
                                            <p:strVal val="#ppt_y+#ppt_h*1.125000"/>
                                          </p:val>
                                        </p:tav>
                                        <p:tav tm="100000">
                                          <p:val>
                                            <p:strVal val="#ppt_y"/>
                                          </p:val>
                                        </p:tav>
                                      </p:tavLst>
                                    </p:anim>
                                    <p:animEffect transition="in" filter="wipe(up)">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p:bldP spid="11" grpId="0" animBg="1"/>
      <p:bldP spid="13" grpId="0"/>
      <p:bldP spid="14"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549" y="0"/>
            <a:ext cx="8302537" cy="1102519"/>
          </a:xfrm>
        </p:spPr>
        <p:txBody>
          <a:bodyPr>
            <a:normAutofit/>
          </a:bodyPr>
          <a:lstStyle/>
          <a:p>
            <a:pPr algn="l"/>
            <a:r>
              <a:rPr lang="en-US" sz="2800" dirty="0" smtClean="0"/>
              <a:t>HOWEVER...</a:t>
            </a:r>
            <a:endParaRPr lang="en-US" sz="2800" dirty="0"/>
          </a:p>
        </p:txBody>
      </p:sp>
      <p:sp>
        <p:nvSpPr>
          <p:cNvPr id="4" name="Slide Number Placeholder 3"/>
          <p:cNvSpPr>
            <a:spLocks noGrp="1"/>
          </p:cNvSpPr>
          <p:nvPr>
            <p:ph type="sldNum" sz="quarter" idx="11"/>
          </p:nvPr>
        </p:nvSpPr>
        <p:spPr/>
        <p:txBody>
          <a:bodyPr/>
          <a:lstStyle/>
          <a:p>
            <a:fld id="{D60D1EDE-7116-2443-9BDD-368CE5B37660}" type="slidenum">
              <a:rPr lang="en-US" smtClean="0"/>
              <a:pPr/>
              <a:t>28</a:t>
            </a:fld>
            <a:endParaRPr lang="en-US" dirty="0"/>
          </a:p>
        </p:txBody>
      </p:sp>
      <p:sp>
        <p:nvSpPr>
          <p:cNvPr id="8" name="Rectangle 7"/>
          <p:cNvSpPr/>
          <p:nvPr/>
        </p:nvSpPr>
        <p:spPr>
          <a:xfrm>
            <a:off x="544549" y="735423"/>
            <a:ext cx="7950601" cy="4278094"/>
          </a:xfrm>
          <a:prstGeom prst="rect">
            <a:avLst/>
          </a:prstGeom>
        </p:spPr>
        <p:txBody>
          <a:bodyPr wrap="square">
            <a:spAutoFit/>
          </a:bodyPr>
          <a:lstStyle/>
          <a:p>
            <a:pPr>
              <a:lnSpc>
                <a:spcPct val="80000"/>
              </a:lnSpc>
              <a:buSzPct val="70000"/>
            </a:pPr>
            <a:r>
              <a:rPr lang="en-US" altLang="ja-JP" sz="2000" b="1" dirty="0"/>
              <a:t>PAs do not know </a:t>
            </a:r>
            <a:r>
              <a:rPr lang="en-US" altLang="ja-JP" sz="2000" b="1" dirty="0" smtClean="0"/>
              <a:t>everything</a:t>
            </a:r>
          </a:p>
          <a:p>
            <a:pPr>
              <a:lnSpc>
                <a:spcPct val="80000"/>
              </a:lnSpc>
              <a:buSzPct val="70000"/>
            </a:pPr>
            <a:endParaRPr lang="en-US" altLang="ja-JP" sz="2000" dirty="0"/>
          </a:p>
          <a:p>
            <a:pPr marL="342900" indent="-342900">
              <a:lnSpc>
                <a:spcPct val="80000"/>
              </a:lnSpc>
              <a:buSzPct val="70000"/>
              <a:buFont typeface="Arial"/>
              <a:buChar char="•"/>
            </a:pPr>
            <a:r>
              <a:rPr lang="en-US" altLang="ja-JP" sz="2000" dirty="0"/>
              <a:t>We may make </a:t>
            </a:r>
            <a:r>
              <a:rPr lang="en-US" altLang="ja-JP" sz="2000" dirty="0" smtClean="0"/>
              <a:t>mistakes.</a:t>
            </a:r>
            <a:endParaRPr lang="en-US" altLang="ja-JP" sz="2000" dirty="0"/>
          </a:p>
          <a:p>
            <a:pPr marL="342900" indent="-342900">
              <a:lnSpc>
                <a:spcPct val="80000"/>
              </a:lnSpc>
              <a:buSzPct val="70000"/>
              <a:buFont typeface="Arial"/>
              <a:buChar char="•"/>
            </a:pPr>
            <a:r>
              <a:rPr lang="en-US" altLang="ja-JP" sz="2000" dirty="0"/>
              <a:t>We’ll always try to help and be there for you, but being PA is in addition to our other work. We get busy too. Please be </a:t>
            </a:r>
            <a:r>
              <a:rPr lang="en-US" altLang="ja-JP" sz="2000" dirty="0" smtClean="0"/>
              <a:t>patient.</a:t>
            </a:r>
            <a:endParaRPr lang="en-US" altLang="ja-JP" sz="2000" dirty="0"/>
          </a:p>
          <a:p>
            <a:pPr marL="242316" lvl="1" indent="-342900">
              <a:lnSpc>
                <a:spcPct val="80000"/>
              </a:lnSpc>
              <a:buSzPct val="70000"/>
              <a:buFont typeface="Arial" panose="020B0604020202020204" pitchFamily="34" charset="0"/>
              <a:buChar char="•"/>
            </a:pPr>
            <a:r>
              <a:rPr lang="en-US" altLang="ja-JP" sz="2000" dirty="0" smtClean="0"/>
              <a:t>We are available during our </a:t>
            </a:r>
            <a:r>
              <a:rPr lang="en-US" altLang="ja-JP" sz="2000" b="1" dirty="0" smtClean="0"/>
              <a:t>regular work hours</a:t>
            </a:r>
            <a:r>
              <a:rPr lang="en-US" altLang="ja-JP" sz="2000" dirty="0" smtClean="0"/>
              <a:t>. </a:t>
            </a:r>
          </a:p>
          <a:p>
            <a:pPr marL="242316" lvl="1" indent="-342900">
              <a:lnSpc>
                <a:spcPct val="80000"/>
              </a:lnSpc>
              <a:buSzPct val="70000"/>
              <a:buFont typeface="Arial" panose="020B0604020202020204" pitchFamily="34" charset="0"/>
              <a:buChar char="•"/>
            </a:pPr>
            <a:r>
              <a:rPr lang="en-US" altLang="ja-JP" sz="2000" dirty="0" smtClean="0"/>
              <a:t>Please </a:t>
            </a:r>
            <a:r>
              <a:rPr lang="en-US" altLang="ja-JP" sz="2000" dirty="0"/>
              <a:t>contact us outside of these work hours only for </a:t>
            </a:r>
            <a:r>
              <a:rPr lang="en-US" altLang="ja-JP" sz="2000" b="1" dirty="0"/>
              <a:t>EMERGENCIES</a:t>
            </a:r>
            <a:r>
              <a:rPr lang="en-US" altLang="ja-JP" sz="2000" dirty="0"/>
              <a:t>.</a:t>
            </a:r>
            <a:endParaRPr lang="en-US" altLang="ja-JP" sz="2000" dirty="0" smtClean="0"/>
          </a:p>
          <a:p>
            <a:pPr marL="242316" lvl="1" indent="-342900">
              <a:lnSpc>
                <a:spcPct val="80000"/>
              </a:lnSpc>
              <a:buSzPct val="70000"/>
              <a:buFont typeface="Arial" panose="020B0604020202020204" pitchFamily="34" charset="0"/>
              <a:buChar char="•"/>
            </a:pPr>
            <a:r>
              <a:rPr lang="en-US" altLang="ja-JP" sz="2000" dirty="0" smtClean="0"/>
              <a:t>Please use </a:t>
            </a:r>
            <a:r>
              <a:rPr lang="en-US" altLang="ja-JP" sz="2000" b="1" dirty="0" smtClean="0"/>
              <a:t>e-mail</a:t>
            </a:r>
            <a:r>
              <a:rPr lang="en-US" altLang="ja-JP" sz="2000" dirty="0" smtClean="0"/>
              <a:t> to contact us. Phone is acceptable as well but is best scheduled ahead of time.</a:t>
            </a:r>
            <a:endParaRPr lang="en-US" altLang="ja-JP" sz="2000" dirty="0"/>
          </a:p>
          <a:p>
            <a:pPr marL="342900" indent="-342900">
              <a:lnSpc>
                <a:spcPct val="80000"/>
              </a:lnSpc>
              <a:buSzPct val="70000"/>
              <a:buFont typeface="Arial" panose="020B0604020202020204" pitchFamily="34" charset="0"/>
              <a:buChar char="•"/>
            </a:pPr>
            <a:r>
              <a:rPr lang="en-US" altLang="ja-JP" sz="2000" dirty="0"/>
              <a:t>We do </a:t>
            </a:r>
            <a:r>
              <a:rPr lang="en-US" altLang="ja-JP" sz="2000" b="1" dirty="0"/>
              <a:t>not</a:t>
            </a:r>
            <a:r>
              <a:rPr lang="en-US" altLang="ja-JP" sz="2000" dirty="0"/>
              <a:t> hold any authority over you and are </a:t>
            </a:r>
            <a:r>
              <a:rPr lang="en-US" altLang="ja-JP" sz="2000" b="1" u="sng" dirty="0"/>
              <a:t>not</a:t>
            </a:r>
            <a:r>
              <a:rPr lang="en-US" altLang="ja-JP" sz="2000" dirty="0"/>
              <a:t> your </a:t>
            </a:r>
            <a:r>
              <a:rPr lang="en-US" altLang="ja-JP" sz="2000" dirty="0" smtClean="0"/>
              <a:t>bosses.</a:t>
            </a:r>
          </a:p>
          <a:p>
            <a:pPr>
              <a:lnSpc>
                <a:spcPct val="80000"/>
              </a:lnSpc>
              <a:buSzPct val="70000"/>
            </a:pPr>
            <a:endParaRPr lang="en-US" altLang="ja-JP" sz="2000" dirty="0"/>
          </a:p>
          <a:p>
            <a:pPr>
              <a:lnSpc>
                <a:spcPct val="80000"/>
              </a:lnSpc>
              <a:buSzPct val="70000"/>
            </a:pPr>
            <a:r>
              <a:rPr lang="en-US" altLang="ja-JP" sz="2000" dirty="0"/>
              <a:t>No, we cannot get you:</a:t>
            </a:r>
          </a:p>
          <a:p>
            <a:pPr marL="800100" lvl="1" indent="-342900">
              <a:lnSpc>
                <a:spcPct val="80000"/>
              </a:lnSpc>
              <a:buSzPct val="70000"/>
              <a:buFont typeface="Arial"/>
              <a:buChar char="•"/>
            </a:pPr>
            <a:r>
              <a:rPr lang="en-US" altLang="ja-JP" sz="2000" dirty="0" smtClean="0"/>
              <a:t>A </a:t>
            </a:r>
            <a:r>
              <a:rPr lang="en-US" altLang="ja-JP" sz="2000" dirty="0"/>
              <a:t>transfer</a:t>
            </a:r>
          </a:p>
          <a:p>
            <a:pPr marL="800100" lvl="1" indent="-342900">
              <a:lnSpc>
                <a:spcPct val="80000"/>
              </a:lnSpc>
              <a:buSzPct val="70000"/>
              <a:buFont typeface="Arial"/>
              <a:buChar char="•"/>
            </a:pPr>
            <a:r>
              <a:rPr lang="en-US" altLang="ja-JP" sz="2000" dirty="0" smtClean="0"/>
              <a:t>A </a:t>
            </a:r>
            <a:r>
              <a:rPr lang="en-US" altLang="ja-JP" sz="2000" dirty="0"/>
              <a:t>raise</a:t>
            </a:r>
          </a:p>
          <a:p>
            <a:pPr marL="800100" lvl="1" indent="-342900">
              <a:lnSpc>
                <a:spcPct val="80000"/>
              </a:lnSpc>
              <a:buSzPct val="70000"/>
              <a:buFont typeface="Arial"/>
              <a:buChar char="•"/>
            </a:pPr>
            <a:r>
              <a:rPr lang="en-US" altLang="ja-JP" sz="2000" dirty="0" smtClean="0"/>
              <a:t>Your </a:t>
            </a:r>
            <a:r>
              <a:rPr lang="en-US" altLang="ja-JP" sz="2000" dirty="0" err="1" smtClean="0"/>
              <a:t>nenkyu</a:t>
            </a:r>
            <a:r>
              <a:rPr lang="en-US" altLang="ja-JP" sz="2000" dirty="0" smtClean="0"/>
              <a:t> information </a:t>
            </a:r>
          </a:p>
          <a:p>
            <a:pPr marL="800100" lvl="1" indent="-342900">
              <a:lnSpc>
                <a:spcPct val="80000"/>
              </a:lnSpc>
              <a:buSzPct val="70000"/>
              <a:buFont typeface="Arial"/>
              <a:buChar char="•"/>
            </a:pPr>
            <a:r>
              <a:rPr lang="en-US" altLang="ja-JP" sz="2000" dirty="0" smtClean="0"/>
              <a:t>A </a:t>
            </a:r>
            <a:r>
              <a:rPr lang="en-US" altLang="ja-JP" sz="2000" dirty="0"/>
              <a:t>new apartment</a:t>
            </a:r>
          </a:p>
          <a:p>
            <a:pPr marL="800100" lvl="1" indent="-342900">
              <a:lnSpc>
                <a:spcPct val="80000"/>
              </a:lnSpc>
              <a:buSzPct val="70000"/>
              <a:buFont typeface="Arial"/>
              <a:buChar char="•"/>
            </a:pPr>
            <a:r>
              <a:rPr lang="en-US" altLang="ja-JP" sz="2000" dirty="0" smtClean="0"/>
              <a:t>The </a:t>
            </a:r>
            <a:r>
              <a:rPr lang="en-US" altLang="ja-JP" sz="2000" dirty="0"/>
              <a:t>answer to the meaning of life</a:t>
            </a: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41072052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13" dur="500"/>
                                        <p:tgtEl>
                                          <p:spTgt spid="8">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 calcmode="lin" valueType="num">
                                      <p:cBhvr additive="base">
                                        <p:cTn id="16"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17" dur="500"/>
                                        <p:tgtEl>
                                          <p:spTgt spid="8">
                                            <p:txEl>
                                              <p:pRg st="3" end="3"/>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 calcmode="lin" valueType="num">
                                      <p:cBhvr additive="base">
                                        <p:cTn id="20"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21" dur="500"/>
                                        <p:tgtEl>
                                          <p:spTgt spid="8">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 calcmode="lin" valueType="num">
                                      <p:cBhvr additive="base">
                                        <p:cTn id="24"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25" dur="500"/>
                                        <p:tgtEl>
                                          <p:spTgt spid="8">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 calcmode="lin" valueType="num">
                                      <p:cBhvr additive="base">
                                        <p:cTn id="3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 calcmode="lin" valueType="num">
                                      <p:cBhvr additive="base">
                                        <p:cTn id="34"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 calcmode="lin" valueType="num">
                                      <p:cBhvr additive="base">
                                        <p:cTn id="40"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8">
                                            <p:txEl>
                                              <p:pRg st="10" end="10"/>
                                            </p:txEl>
                                          </p:spTgt>
                                        </p:tgtEl>
                                        <p:attrNameLst>
                                          <p:attrName>style.visibility</p:attrName>
                                        </p:attrNameLst>
                                      </p:cBhvr>
                                      <p:to>
                                        <p:strVal val="visible"/>
                                      </p:to>
                                    </p:set>
                                    <p:anim calcmode="lin" valueType="num">
                                      <p:cBhvr additive="base">
                                        <p:cTn id="44"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12" presetClass="entr" presetSubtype="4" fill="hold" nodeType="after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anim calcmode="lin" valueType="num">
                                      <p:cBhvr additive="base">
                                        <p:cTn id="49" dur="500"/>
                                        <p:tgtEl>
                                          <p:spTgt spid="8">
                                            <p:txEl>
                                              <p:pRg st="11" end="11"/>
                                            </p:txEl>
                                          </p:spTgt>
                                        </p:tgtEl>
                                        <p:attrNameLst>
                                          <p:attrName>ppt_y</p:attrName>
                                        </p:attrNameLst>
                                      </p:cBhvr>
                                      <p:tavLst>
                                        <p:tav tm="0">
                                          <p:val>
                                            <p:strVal val="#ppt_y+#ppt_h*1.125000"/>
                                          </p:val>
                                        </p:tav>
                                        <p:tav tm="100000">
                                          <p:val>
                                            <p:strVal val="#ppt_y"/>
                                          </p:val>
                                        </p:tav>
                                      </p:tavLst>
                                    </p:anim>
                                    <p:animEffect transition="in" filter="wipe(up)">
                                      <p:cBhvr>
                                        <p:cTn id="50" dur="500"/>
                                        <p:tgtEl>
                                          <p:spTgt spid="8">
                                            <p:txEl>
                                              <p:pRg st="11" end="11"/>
                                            </p:txEl>
                                          </p:spTgt>
                                        </p:tgtEl>
                                      </p:cBhvr>
                                    </p:animEffect>
                                  </p:childTnLst>
                                </p:cTn>
                              </p:par>
                              <p:par>
                                <p:cTn id="51" presetID="12" presetClass="entr" presetSubtype="4" fill="hold" nodeType="withEffect">
                                  <p:stCondLst>
                                    <p:cond delay="0"/>
                                  </p:stCondLst>
                                  <p:childTnLst>
                                    <p:set>
                                      <p:cBhvr>
                                        <p:cTn id="52" dur="1" fill="hold">
                                          <p:stCondLst>
                                            <p:cond delay="0"/>
                                          </p:stCondLst>
                                        </p:cTn>
                                        <p:tgtEl>
                                          <p:spTgt spid="8">
                                            <p:txEl>
                                              <p:pRg st="12" end="12"/>
                                            </p:txEl>
                                          </p:spTgt>
                                        </p:tgtEl>
                                        <p:attrNameLst>
                                          <p:attrName>style.visibility</p:attrName>
                                        </p:attrNameLst>
                                      </p:cBhvr>
                                      <p:to>
                                        <p:strVal val="visible"/>
                                      </p:to>
                                    </p:set>
                                    <p:anim calcmode="lin" valueType="num">
                                      <p:cBhvr additive="base">
                                        <p:cTn id="53" dur="500"/>
                                        <p:tgtEl>
                                          <p:spTgt spid="8">
                                            <p:txEl>
                                              <p:pRg st="12" end="12"/>
                                            </p:txEl>
                                          </p:spTgt>
                                        </p:tgtEl>
                                        <p:attrNameLst>
                                          <p:attrName>ppt_y</p:attrName>
                                        </p:attrNameLst>
                                      </p:cBhvr>
                                      <p:tavLst>
                                        <p:tav tm="0">
                                          <p:val>
                                            <p:strVal val="#ppt_y+#ppt_h*1.125000"/>
                                          </p:val>
                                        </p:tav>
                                        <p:tav tm="100000">
                                          <p:val>
                                            <p:strVal val="#ppt_y"/>
                                          </p:val>
                                        </p:tav>
                                      </p:tavLst>
                                    </p:anim>
                                    <p:animEffect transition="in" filter="wipe(up)">
                                      <p:cBhvr>
                                        <p:cTn id="54" dur="500"/>
                                        <p:tgtEl>
                                          <p:spTgt spid="8">
                                            <p:txEl>
                                              <p:pRg st="12" end="12"/>
                                            </p:txEl>
                                          </p:spTgt>
                                        </p:tgtEl>
                                      </p:cBhvr>
                                    </p:animEffect>
                                  </p:childTnLst>
                                </p:cTn>
                              </p:par>
                              <p:par>
                                <p:cTn id="55" presetID="12" presetClass="entr" presetSubtype="4" fill="hold" nodeType="withEffect">
                                  <p:stCondLst>
                                    <p:cond delay="0"/>
                                  </p:stCondLst>
                                  <p:childTnLst>
                                    <p:set>
                                      <p:cBhvr>
                                        <p:cTn id="56" dur="1" fill="hold">
                                          <p:stCondLst>
                                            <p:cond delay="0"/>
                                          </p:stCondLst>
                                        </p:cTn>
                                        <p:tgtEl>
                                          <p:spTgt spid="8">
                                            <p:txEl>
                                              <p:pRg st="13" end="13"/>
                                            </p:txEl>
                                          </p:spTgt>
                                        </p:tgtEl>
                                        <p:attrNameLst>
                                          <p:attrName>style.visibility</p:attrName>
                                        </p:attrNameLst>
                                      </p:cBhvr>
                                      <p:to>
                                        <p:strVal val="visible"/>
                                      </p:to>
                                    </p:set>
                                    <p:anim calcmode="lin" valueType="num">
                                      <p:cBhvr additive="base">
                                        <p:cTn id="57" dur="500"/>
                                        <p:tgtEl>
                                          <p:spTgt spid="8">
                                            <p:txEl>
                                              <p:pRg st="13" end="13"/>
                                            </p:txEl>
                                          </p:spTgt>
                                        </p:tgtEl>
                                        <p:attrNameLst>
                                          <p:attrName>ppt_y</p:attrName>
                                        </p:attrNameLst>
                                      </p:cBhvr>
                                      <p:tavLst>
                                        <p:tav tm="0">
                                          <p:val>
                                            <p:strVal val="#ppt_y+#ppt_h*1.125000"/>
                                          </p:val>
                                        </p:tav>
                                        <p:tav tm="100000">
                                          <p:val>
                                            <p:strVal val="#ppt_y"/>
                                          </p:val>
                                        </p:tav>
                                      </p:tavLst>
                                    </p:anim>
                                    <p:animEffect transition="in" filter="wipe(up)">
                                      <p:cBhvr>
                                        <p:cTn id="58" dur="500"/>
                                        <p:tgtEl>
                                          <p:spTgt spid="8">
                                            <p:txEl>
                                              <p:pRg st="13" end="13"/>
                                            </p:txEl>
                                          </p:spTgt>
                                        </p:tgtEl>
                                      </p:cBhvr>
                                    </p:animEffect>
                                  </p:childTnLst>
                                </p:cTn>
                              </p:par>
                              <p:par>
                                <p:cTn id="59" presetID="12" presetClass="entr" presetSubtype="4" fill="hold" nodeType="withEffect">
                                  <p:stCondLst>
                                    <p:cond delay="0"/>
                                  </p:stCondLst>
                                  <p:childTnLst>
                                    <p:set>
                                      <p:cBhvr>
                                        <p:cTn id="60" dur="1" fill="hold">
                                          <p:stCondLst>
                                            <p:cond delay="0"/>
                                          </p:stCondLst>
                                        </p:cTn>
                                        <p:tgtEl>
                                          <p:spTgt spid="8">
                                            <p:txEl>
                                              <p:pRg st="14" end="14"/>
                                            </p:txEl>
                                          </p:spTgt>
                                        </p:tgtEl>
                                        <p:attrNameLst>
                                          <p:attrName>style.visibility</p:attrName>
                                        </p:attrNameLst>
                                      </p:cBhvr>
                                      <p:to>
                                        <p:strVal val="visible"/>
                                      </p:to>
                                    </p:set>
                                    <p:anim calcmode="lin" valueType="num">
                                      <p:cBhvr additive="base">
                                        <p:cTn id="61" dur="500"/>
                                        <p:tgtEl>
                                          <p:spTgt spid="8">
                                            <p:txEl>
                                              <p:pRg st="14" end="14"/>
                                            </p:txEl>
                                          </p:spTgt>
                                        </p:tgtEl>
                                        <p:attrNameLst>
                                          <p:attrName>ppt_y</p:attrName>
                                        </p:attrNameLst>
                                      </p:cBhvr>
                                      <p:tavLst>
                                        <p:tav tm="0">
                                          <p:val>
                                            <p:strVal val="#ppt_y+#ppt_h*1.125000"/>
                                          </p:val>
                                        </p:tav>
                                        <p:tav tm="100000">
                                          <p:val>
                                            <p:strVal val="#ppt_y"/>
                                          </p:val>
                                        </p:tav>
                                      </p:tavLst>
                                    </p:anim>
                                    <p:animEffect transition="in" filter="wipe(up)">
                                      <p:cBhvr>
                                        <p:cTn id="62"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9144000" cy="36277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60D1EDE-7116-2443-9BDD-368CE5B37660}" type="slidenum">
              <a:rPr lang="en-US" smtClean="0"/>
              <a:t>29</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1" y="0"/>
            <a:ext cx="9144000" cy="3627718"/>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332901" y="838498"/>
            <a:ext cx="8811098" cy="4159166"/>
          </a:xfrm>
          <a:prstGeom prst="rect">
            <a:avLst/>
          </a:prstGeom>
          <a:noFill/>
        </p:spPr>
        <p:txBody>
          <a:bodyPr wrap="square" lIns="0" numCol="1" spcCol="457200" rtlCol="0">
            <a:noAutofit/>
          </a:bodyPr>
          <a:lstStyle/>
          <a:p>
            <a:r>
              <a:rPr kumimoji="1" lang="en-US" altLang="ja-JP" dirty="0" smtClean="0">
                <a:solidFill>
                  <a:schemeClr val="bg1"/>
                </a:solidFill>
              </a:rPr>
              <a:t>The following may and will usually have your answers!</a:t>
            </a:r>
          </a:p>
          <a:p>
            <a:endParaRPr kumimoji="1" lang="en-US" altLang="ja-JP" dirty="0" smtClean="0">
              <a:solidFill>
                <a:schemeClr val="bg1"/>
              </a:solidFill>
            </a:endParaRPr>
          </a:p>
          <a:p>
            <a:pPr marL="742950" lvl="1" indent="-285750">
              <a:buFont typeface="Arial"/>
              <a:buChar char="•"/>
            </a:pPr>
            <a:r>
              <a:rPr kumimoji="1" lang="en-US" altLang="ja-JP" dirty="0" smtClean="0">
                <a:solidFill>
                  <a:schemeClr val="bg1"/>
                </a:solidFill>
              </a:rPr>
              <a:t>General Information Handbook</a:t>
            </a:r>
          </a:p>
          <a:p>
            <a:pPr marL="742950" lvl="1" indent="-285750">
              <a:buFont typeface="Arial"/>
              <a:buChar char="•"/>
            </a:pPr>
            <a:r>
              <a:rPr kumimoji="1" lang="en-US" altLang="ja-JP" dirty="0" smtClean="0">
                <a:solidFill>
                  <a:schemeClr val="bg1"/>
                </a:solidFill>
              </a:rPr>
              <a:t>The online </a:t>
            </a:r>
            <a:r>
              <a:rPr kumimoji="1" lang="en-US" altLang="ja-JP" dirty="0">
                <a:solidFill>
                  <a:schemeClr val="bg1"/>
                </a:solidFill>
              </a:rPr>
              <a:t>N</a:t>
            </a:r>
            <a:r>
              <a:rPr kumimoji="1" lang="en-US" altLang="ja-JP" dirty="0" smtClean="0">
                <a:solidFill>
                  <a:schemeClr val="bg1"/>
                </a:solidFill>
              </a:rPr>
              <a:t>iigata Welcome Pack</a:t>
            </a:r>
          </a:p>
          <a:p>
            <a:pPr marL="742950" lvl="1" indent="-285750">
              <a:buFont typeface="Arial"/>
              <a:buChar char="•"/>
            </a:pPr>
            <a:r>
              <a:rPr kumimoji="1" lang="en-US" altLang="ja-JP" dirty="0" err="1" smtClean="0">
                <a:solidFill>
                  <a:schemeClr val="bg1"/>
                </a:solidFill>
              </a:rPr>
              <a:t>Ajetniigata.com</a:t>
            </a:r>
            <a:r>
              <a:rPr kumimoji="1" lang="en-US" altLang="ja-JP" dirty="0" smtClean="0">
                <a:solidFill>
                  <a:schemeClr val="bg1"/>
                </a:solidFill>
              </a:rPr>
              <a:t> </a:t>
            </a:r>
          </a:p>
          <a:p>
            <a:pPr lvl="1"/>
            <a:r>
              <a:rPr kumimoji="1" lang="en-US" altLang="ja-JP" dirty="0" smtClean="0">
                <a:solidFill>
                  <a:schemeClr val="bg1"/>
                </a:solidFill>
              </a:rPr>
              <a:t> </a:t>
            </a:r>
            <a:br>
              <a:rPr kumimoji="1" lang="en-US" altLang="ja-JP" dirty="0" smtClean="0">
                <a:solidFill>
                  <a:schemeClr val="bg1"/>
                </a:solidFill>
              </a:rPr>
            </a:br>
            <a:endParaRPr kumimoji="1" lang="en-US" altLang="ja-JP" dirty="0" smtClean="0">
              <a:solidFill>
                <a:schemeClr val="bg1"/>
              </a:solidFill>
            </a:endParaRPr>
          </a:p>
          <a:p>
            <a:r>
              <a:rPr kumimoji="1" lang="en-US" altLang="ja-JP" dirty="0" smtClean="0">
                <a:solidFill>
                  <a:schemeClr val="bg1"/>
                </a:solidFill>
              </a:rPr>
              <a:t>Please read them thoroughly.  It won’t make your vision any worse.</a:t>
            </a:r>
            <a:endParaRPr kumimoji="1" lang="ja-JP" altLang="en-US" dirty="0">
              <a:solidFill>
                <a:schemeClr val="bg1"/>
              </a:solidFill>
            </a:endParaRPr>
          </a:p>
        </p:txBody>
      </p:sp>
      <p:sp>
        <p:nvSpPr>
          <p:cNvPr id="72" name="TextBox 71"/>
          <p:cNvSpPr txBox="1"/>
          <p:nvPr/>
        </p:nvSpPr>
        <p:spPr>
          <a:xfrm>
            <a:off x="106343" y="56416"/>
            <a:ext cx="9037657" cy="1056905"/>
          </a:xfrm>
          <a:prstGeom prst="rect">
            <a:avLst/>
          </a:prstGeom>
          <a:noFill/>
        </p:spPr>
        <p:txBody>
          <a:bodyPr wrap="square" lIns="0" numCol="1" spcCol="457200" rtlCol="0">
            <a:noAutofit/>
          </a:bodyPr>
          <a:lstStyle/>
          <a:p>
            <a:pPr>
              <a:buClr>
                <a:schemeClr val="accent2"/>
              </a:buClr>
            </a:pPr>
            <a:r>
              <a:rPr lang="en-US" altLang="ja-JP" sz="3200" b="1" dirty="0" smtClean="0">
                <a:solidFill>
                  <a:schemeClr val="bg1"/>
                </a:solidFill>
                <a:latin typeface="Raleway" panose="020B0003030101060003" pitchFamily="34" charset="0"/>
              </a:rPr>
              <a:t>AND</a:t>
            </a:r>
            <a:r>
              <a:rPr lang="ja-JP" altLang="en-US" sz="3200" b="1" dirty="0" smtClean="0">
                <a:solidFill>
                  <a:schemeClr val="bg1"/>
                </a:solidFill>
                <a:latin typeface="Raleway" panose="020B0003030101060003" pitchFamily="34" charset="0"/>
              </a:rPr>
              <a:t> </a:t>
            </a:r>
            <a:r>
              <a:rPr lang="ja-JP" altLang="ja-JP" sz="3200" b="1" dirty="0" smtClean="0">
                <a:solidFill>
                  <a:schemeClr val="bg1"/>
                </a:solidFill>
                <a:latin typeface="Raleway" panose="020B0003030101060003" pitchFamily="34" charset="0"/>
              </a:rPr>
              <a:t>R</a:t>
            </a:r>
            <a:r>
              <a:rPr lang="en-US" altLang="ja-JP" sz="3200" b="1" dirty="0" smtClean="0">
                <a:solidFill>
                  <a:schemeClr val="bg1"/>
                </a:solidFill>
                <a:latin typeface="Raleway" panose="020B0003030101060003" pitchFamily="34" charset="0"/>
              </a:rPr>
              <a:t>EMEMBER...</a:t>
            </a:r>
            <a:endParaRPr lang="en-US" sz="3200" b="1" dirty="0" smtClean="0">
              <a:solidFill>
                <a:schemeClr val="bg1"/>
              </a:solidFill>
              <a:latin typeface="Raleway" panose="020B0003030101060003" pitchFamily="34" charset="0"/>
            </a:endParaRP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390942359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3</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683489" y="0"/>
            <a:ext cx="5460510"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p:cNvSpPr/>
          <p:nvPr/>
        </p:nvSpPr>
        <p:spPr>
          <a:xfrm>
            <a:off x="3883289" y="0"/>
            <a:ext cx="5460510" cy="514350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356546" y="1219345"/>
            <a:ext cx="4261643" cy="523220"/>
          </a:xfrm>
          <a:prstGeom prst="rect">
            <a:avLst/>
          </a:prstGeom>
        </p:spPr>
        <p:txBody>
          <a:bodyPr wrap="none" lIns="0">
            <a:spAutoFit/>
          </a:bodyPr>
          <a:lstStyle/>
          <a:p>
            <a:r>
              <a:rPr lang="en-US" sz="2800" b="1" dirty="0" smtClean="0">
                <a:latin typeface="Raleway" panose="020B0003030101060003" pitchFamily="34" charset="0"/>
              </a:rPr>
              <a:t>But it can also be tough.</a:t>
            </a:r>
          </a:p>
        </p:txBody>
      </p:sp>
      <p:sp>
        <p:nvSpPr>
          <p:cNvPr id="2" name="TextBox 1"/>
          <p:cNvSpPr txBox="1"/>
          <p:nvPr/>
        </p:nvSpPr>
        <p:spPr>
          <a:xfrm>
            <a:off x="6139811" y="764296"/>
            <a:ext cx="3004189" cy="4154983"/>
          </a:xfrm>
          <a:prstGeom prst="rect">
            <a:avLst/>
          </a:prstGeom>
          <a:noFill/>
        </p:spPr>
        <p:txBody>
          <a:bodyPr wrap="square" rtlCol="0">
            <a:spAutoFit/>
          </a:bodyPr>
          <a:lstStyle/>
          <a:p>
            <a:pPr marL="285750" indent="-285750">
              <a:buFont typeface="Arial"/>
              <a:buChar char="•"/>
            </a:pPr>
            <a:r>
              <a:rPr lang="en-US" sz="2400" dirty="0" smtClean="0">
                <a:solidFill>
                  <a:schemeClr val="bg1"/>
                </a:solidFill>
              </a:rPr>
              <a:t>Hot Summers</a:t>
            </a:r>
          </a:p>
          <a:p>
            <a:endParaRPr lang="en-US" sz="2400" dirty="0" smtClean="0">
              <a:solidFill>
                <a:schemeClr val="bg1"/>
              </a:solidFill>
            </a:endParaRPr>
          </a:p>
          <a:p>
            <a:pPr marL="285750" indent="-285750">
              <a:buFont typeface="Arial"/>
              <a:buChar char="•"/>
            </a:pPr>
            <a:r>
              <a:rPr lang="en-US" sz="2400" dirty="0" smtClean="0">
                <a:solidFill>
                  <a:schemeClr val="bg1"/>
                </a:solidFill>
              </a:rPr>
              <a:t>Countryside placement</a:t>
            </a:r>
          </a:p>
          <a:p>
            <a:endParaRPr lang="en-US" sz="2400" dirty="0" smtClean="0">
              <a:solidFill>
                <a:schemeClr val="bg1"/>
              </a:solidFill>
            </a:endParaRPr>
          </a:p>
          <a:p>
            <a:pPr marL="285750" indent="-285750">
              <a:buFont typeface="Arial"/>
              <a:buChar char="•"/>
            </a:pPr>
            <a:r>
              <a:rPr lang="en-US" sz="2400" dirty="0" smtClean="0">
                <a:solidFill>
                  <a:schemeClr val="bg1"/>
                </a:solidFill>
              </a:rPr>
              <a:t>Lots of driving</a:t>
            </a:r>
          </a:p>
          <a:p>
            <a:endParaRPr lang="en-US" sz="2400" dirty="0" smtClean="0">
              <a:solidFill>
                <a:schemeClr val="bg1"/>
              </a:solidFill>
            </a:endParaRPr>
          </a:p>
          <a:p>
            <a:pPr marL="285750" indent="-285750">
              <a:buFont typeface="Arial"/>
              <a:buChar char="•"/>
            </a:pPr>
            <a:r>
              <a:rPr lang="en-US" sz="2400" dirty="0" smtClean="0">
                <a:solidFill>
                  <a:schemeClr val="bg1"/>
                </a:solidFill>
              </a:rPr>
              <a:t>First real job</a:t>
            </a:r>
          </a:p>
          <a:p>
            <a:endParaRPr lang="en-US" sz="2400" dirty="0" smtClean="0">
              <a:solidFill>
                <a:schemeClr val="bg1"/>
              </a:solidFill>
            </a:endParaRPr>
          </a:p>
          <a:p>
            <a:pPr marL="285750" indent="-285750">
              <a:buFont typeface="Arial"/>
              <a:buChar char="•"/>
            </a:pPr>
            <a:r>
              <a:rPr lang="en-US" sz="2400" dirty="0" smtClean="0">
                <a:solidFill>
                  <a:schemeClr val="bg1"/>
                </a:solidFill>
              </a:rPr>
              <a:t>No familiar support system</a:t>
            </a:r>
            <a:endParaRPr lang="en-US" sz="2400" dirty="0">
              <a:solidFill>
                <a:schemeClr val="bg1"/>
              </a:solidFill>
            </a:endParaRPr>
          </a:p>
        </p:txBody>
      </p:sp>
      <p:pic>
        <p:nvPicPr>
          <p:cNvPr id="3" name="Picture 2" descr="sadvenasaur.png"/>
          <p:cNvPicPr>
            <a:picLocks noChangeAspect="1"/>
          </p:cNvPicPr>
          <p:nvPr/>
        </p:nvPicPr>
        <p:blipFill>
          <a:blip r:embed="rId2">
            <a:extLst>
              <a:ext uri="{BEBA8EAE-BF5A-486C-A8C5-ECC9F3942E4B}">
                <a14:imgProps xmlns:a14="http://schemas.microsoft.com/office/drawing/2010/main">
                  <a14:imgLayer r:embed="rId3">
                    <a14:imgEffect>
                      <a14:backgroundRemoval t="0" b="99871" l="0" r="99598">
                        <a14:foregroundMark x1="64221" y1="60567" x2="64221" y2="60567"/>
                        <a14:foregroundMark x1="35980" y1="62887" x2="35980" y2="62887"/>
                      </a14:backgroundRemoval>
                    </a14:imgEffect>
                  </a14:imgLayer>
                </a14:imgProps>
              </a:ext>
              <a:ext uri="{28A0092B-C50C-407E-A947-70E740481C1C}">
                <a14:useLocalDpi xmlns:a14="http://schemas.microsoft.com/office/drawing/2010/main" val="0"/>
              </a:ext>
            </a:extLst>
          </a:blip>
          <a:stretch>
            <a:fillRect/>
          </a:stretch>
        </p:blipFill>
        <p:spPr>
          <a:xfrm>
            <a:off x="2149588" y="3791388"/>
            <a:ext cx="1733701" cy="1352112"/>
          </a:xfrm>
          <a:prstGeom prst="rect">
            <a:avLst/>
          </a:prstGeom>
        </p:spPr>
      </p:pic>
      <p:pic>
        <p:nvPicPr>
          <p:cNvPr id="5" name="Picture 4" descr="sadraichu.png"/>
          <p:cNvPicPr>
            <a:picLocks noChangeAspect="1"/>
          </p:cNvPicPr>
          <p:nvPr/>
        </p:nvPicPr>
        <p:blipFill>
          <a:blip r:embed="rId4">
            <a:extLst>
              <a:ext uri="{BEBA8EAE-BF5A-486C-A8C5-ECC9F3942E4B}">
                <a14:imgProps xmlns:a14="http://schemas.microsoft.com/office/drawing/2010/main">
                  <a14:imgLayer r:embed="rId5">
                    <a14:imgEffect>
                      <a14:backgroundRemoval t="716" b="94812" l="10000" r="99000"/>
                    </a14:imgEffect>
                  </a14:imgLayer>
                </a14:imgProps>
              </a:ext>
              <a:ext uri="{28A0092B-C50C-407E-A947-70E740481C1C}">
                <a14:useLocalDpi xmlns:a14="http://schemas.microsoft.com/office/drawing/2010/main" val="0"/>
              </a:ext>
            </a:extLst>
          </a:blip>
          <a:stretch>
            <a:fillRect/>
          </a:stretch>
        </p:blipFill>
        <p:spPr>
          <a:xfrm>
            <a:off x="1121487" y="2705561"/>
            <a:ext cx="2052528" cy="1274848"/>
          </a:xfrm>
          <a:prstGeom prst="rect">
            <a:avLst/>
          </a:prstGeom>
        </p:spPr>
      </p:pic>
      <p:pic>
        <p:nvPicPr>
          <p:cNvPr id="6" name="Picture 5" descr="sadcharizar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03" y="3342985"/>
            <a:ext cx="1567824" cy="1649703"/>
          </a:xfrm>
          <a:prstGeom prst="rect">
            <a:avLst/>
          </a:prstGeom>
        </p:spPr>
      </p:pic>
      <p:pic>
        <p:nvPicPr>
          <p:cNvPr id="12" name="図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421779169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4549" y="0"/>
            <a:ext cx="8302537" cy="1102519"/>
          </a:xfrm>
        </p:spPr>
        <p:txBody>
          <a:bodyPr>
            <a:normAutofit/>
          </a:bodyPr>
          <a:lstStyle/>
          <a:p>
            <a:r>
              <a:rPr lang="en-US" sz="4000" dirty="0" smtClean="0"/>
              <a:t>THIRD LEVEL: CLAIR</a:t>
            </a:r>
            <a:endParaRPr lang="en-US" sz="4000" dirty="0"/>
          </a:p>
        </p:txBody>
      </p:sp>
      <p:sp>
        <p:nvSpPr>
          <p:cNvPr id="4" name="Slide Number Placeholder 3"/>
          <p:cNvSpPr>
            <a:spLocks noGrp="1"/>
          </p:cNvSpPr>
          <p:nvPr>
            <p:ph type="sldNum" sz="quarter" idx="11"/>
          </p:nvPr>
        </p:nvSpPr>
        <p:spPr/>
        <p:txBody>
          <a:bodyPr/>
          <a:lstStyle/>
          <a:p>
            <a:fld id="{D60D1EDE-7116-2443-9BDD-368CE5B37660}" type="slidenum">
              <a:rPr lang="en-US" smtClean="0"/>
              <a:pPr/>
              <a:t>30</a:t>
            </a:fld>
            <a:endParaRPr lang="en-US" dirty="0"/>
          </a:p>
        </p:txBody>
      </p:sp>
      <p:sp>
        <p:nvSpPr>
          <p:cNvPr id="8" name="Rectangle 7"/>
          <p:cNvSpPr/>
          <p:nvPr/>
        </p:nvSpPr>
        <p:spPr>
          <a:xfrm>
            <a:off x="544549" y="1345949"/>
            <a:ext cx="7950601" cy="3231654"/>
          </a:xfrm>
          <a:prstGeom prst="rect">
            <a:avLst/>
          </a:prstGeom>
        </p:spPr>
        <p:txBody>
          <a:bodyPr wrap="square">
            <a:spAutoFit/>
          </a:bodyPr>
          <a:lstStyle/>
          <a:p>
            <a:r>
              <a:rPr lang="en-US" altLang="ja-JP" sz="2400" dirty="0"/>
              <a:t>Council of Local Authorities for International Relations</a:t>
            </a:r>
          </a:p>
          <a:p>
            <a:pPr marL="285750" indent="-285750">
              <a:buSzPct val="70000"/>
              <a:buFont typeface="Arial"/>
              <a:buChar char="•"/>
            </a:pPr>
            <a:r>
              <a:rPr lang="en-US" altLang="ja-JP" dirty="0" smtClean="0"/>
              <a:t>Runs </a:t>
            </a:r>
            <a:r>
              <a:rPr lang="en-US" altLang="ja-JP" dirty="0"/>
              <a:t>the JET </a:t>
            </a:r>
            <a:r>
              <a:rPr lang="en-US" altLang="ja-JP" dirty="0" err="1"/>
              <a:t>Programme</a:t>
            </a:r>
            <a:endParaRPr lang="en-US" altLang="ja-JP" dirty="0"/>
          </a:p>
          <a:p>
            <a:pPr marL="285750" indent="-285750">
              <a:buSzPct val="70000"/>
              <a:buFont typeface="Arial"/>
              <a:buChar char="•"/>
            </a:pPr>
            <a:r>
              <a:rPr lang="en-US" altLang="ja-JP" dirty="0" err="1" smtClean="0"/>
              <a:t>Programme</a:t>
            </a:r>
            <a:r>
              <a:rPr lang="en-US" altLang="ja-JP" dirty="0" smtClean="0"/>
              <a:t> </a:t>
            </a:r>
            <a:r>
              <a:rPr lang="en-US" altLang="ja-JP" dirty="0"/>
              <a:t>Coordinators (PCs)</a:t>
            </a:r>
          </a:p>
          <a:p>
            <a:pPr marL="285750" indent="-285750">
              <a:buSzPct val="70000"/>
              <a:buFont typeface="Arial"/>
              <a:buChar char="•"/>
            </a:pPr>
            <a:r>
              <a:rPr lang="en-US" altLang="ja-JP" dirty="0" smtClean="0"/>
              <a:t>Make </a:t>
            </a:r>
            <a:r>
              <a:rPr lang="en-US" altLang="ja-JP" dirty="0"/>
              <a:t>the GIH and CO Manual</a:t>
            </a:r>
          </a:p>
          <a:p>
            <a:pPr lvl="1"/>
            <a:endParaRPr lang="en-US" altLang="ja-JP" dirty="0"/>
          </a:p>
          <a:p>
            <a:r>
              <a:rPr lang="en-US" altLang="ja-JP" b="1" dirty="0"/>
              <a:t>As of July 24</a:t>
            </a:r>
            <a:r>
              <a:rPr lang="en-US" altLang="ja-JP" b="1" baseline="30000" dirty="0"/>
              <a:t>th</a:t>
            </a:r>
            <a:r>
              <a:rPr lang="en-US" altLang="ja-JP" b="1" dirty="0"/>
              <a:t> 2014, JETs are no longer able to contact CLAIR directly</a:t>
            </a:r>
          </a:p>
          <a:p>
            <a:pPr marL="285750" indent="-285750">
              <a:buSzPct val="70000"/>
              <a:buFont typeface="Arial"/>
              <a:buChar char="•"/>
            </a:pPr>
            <a:r>
              <a:rPr lang="en-US" altLang="ja-JP" dirty="0" smtClean="0"/>
              <a:t>Any </a:t>
            </a:r>
            <a:r>
              <a:rPr lang="en-US" altLang="ja-JP" dirty="0"/>
              <a:t>inquiries should first be made to your CO, who will then contact the CLAIR Information Desk</a:t>
            </a:r>
          </a:p>
          <a:p>
            <a:pPr marL="285750" indent="-285750">
              <a:buSzPct val="70000"/>
              <a:buFont typeface="Arial"/>
              <a:buChar char="•"/>
            </a:pPr>
            <a:r>
              <a:rPr lang="en-US" altLang="ja-JP" dirty="0" smtClean="0"/>
              <a:t>PAs </a:t>
            </a:r>
            <a:r>
              <a:rPr lang="en-US" altLang="ja-JP" dirty="0"/>
              <a:t>are also able to call the CLAIR Information Desk directly</a:t>
            </a:r>
          </a:p>
          <a:p>
            <a:pPr lvl="1"/>
            <a:endParaRPr kumimoji="1" lang="en-US" altLang="ja-JP" b="1" dirty="0"/>
          </a:p>
          <a:p>
            <a:endParaRPr kumimoji="1" lang="ja-JP" altLang="en-US" b="1"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37048885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9144000" cy="36277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60D1EDE-7116-2443-9BDD-368CE5B37660}" type="slidenum">
              <a:rPr lang="en-US" smtClean="0"/>
              <a:t>31</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1" y="0"/>
            <a:ext cx="9144000" cy="3627718"/>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332901" y="838498"/>
            <a:ext cx="8811098" cy="4159166"/>
          </a:xfrm>
          <a:prstGeom prst="rect">
            <a:avLst/>
          </a:prstGeom>
          <a:noFill/>
        </p:spPr>
        <p:txBody>
          <a:bodyPr wrap="square" lIns="0" numCol="1" spcCol="457200" rtlCol="0">
            <a:noAutofit/>
          </a:bodyPr>
          <a:lstStyle/>
          <a:p>
            <a:r>
              <a:rPr lang="en-US" altLang="ja-JP" dirty="0">
                <a:solidFill>
                  <a:schemeClr val="bg1"/>
                </a:solidFill>
              </a:rPr>
              <a:t>JET volunteers who help out others in </a:t>
            </a:r>
            <a:r>
              <a:rPr lang="en-US" altLang="ja-JP" dirty="0" smtClean="0">
                <a:solidFill>
                  <a:schemeClr val="bg1"/>
                </a:solidFill>
              </a:rPr>
              <a:t>their respective areas.</a:t>
            </a:r>
            <a:endParaRPr lang="en-US" altLang="ja-JP" dirty="0">
              <a:solidFill>
                <a:schemeClr val="bg1"/>
              </a:solidFill>
            </a:endParaRPr>
          </a:p>
          <a:p>
            <a:r>
              <a:rPr lang="en-US" altLang="ja-JP" dirty="0">
                <a:solidFill>
                  <a:schemeClr val="bg1"/>
                </a:solidFill>
              </a:rPr>
              <a:t>Important because</a:t>
            </a:r>
            <a:r>
              <a:rPr lang="en-US" altLang="ja-JP" dirty="0" smtClean="0">
                <a:solidFill>
                  <a:schemeClr val="bg1"/>
                </a:solidFill>
              </a:rPr>
              <a:t>:</a:t>
            </a:r>
          </a:p>
          <a:p>
            <a:endParaRPr lang="en-US" altLang="ja-JP" dirty="0">
              <a:solidFill>
                <a:schemeClr val="bg1"/>
              </a:solidFill>
            </a:endParaRPr>
          </a:p>
          <a:p>
            <a:pPr marL="285750" indent="-285750">
              <a:buSzPct val="70000"/>
              <a:buFont typeface="Arial"/>
              <a:buChar char="•"/>
            </a:pPr>
            <a:r>
              <a:rPr lang="en-US" altLang="ja-JP" dirty="0" smtClean="0">
                <a:solidFill>
                  <a:schemeClr val="bg1"/>
                </a:solidFill>
              </a:rPr>
              <a:t>Welcome new JETs and try to help them acclimate</a:t>
            </a:r>
          </a:p>
          <a:p>
            <a:pPr marL="285750" indent="-285750">
              <a:buSzPct val="70000"/>
              <a:buFont typeface="Arial"/>
              <a:buChar char="•"/>
            </a:pPr>
            <a:r>
              <a:rPr lang="en-US" altLang="ja-JP" dirty="0" smtClean="0">
                <a:solidFill>
                  <a:schemeClr val="bg1"/>
                </a:solidFill>
              </a:rPr>
              <a:t>May </a:t>
            </a:r>
            <a:r>
              <a:rPr lang="en-US" altLang="ja-JP" dirty="0">
                <a:solidFill>
                  <a:schemeClr val="bg1"/>
                </a:solidFill>
              </a:rPr>
              <a:t>have experienced the exact same problems </a:t>
            </a:r>
            <a:r>
              <a:rPr lang="en-US" altLang="ja-JP" dirty="0" smtClean="0">
                <a:solidFill>
                  <a:schemeClr val="bg1"/>
                </a:solidFill>
              </a:rPr>
              <a:t>new JETs will</a:t>
            </a:r>
            <a:endParaRPr lang="en-US" altLang="ja-JP" dirty="0">
              <a:solidFill>
                <a:schemeClr val="bg1"/>
              </a:solidFill>
            </a:endParaRPr>
          </a:p>
          <a:p>
            <a:pPr marL="285750" indent="-285750">
              <a:buSzPct val="70000"/>
              <a:buFont typeface="Arial"/>
              <a:buChar char="•"/>
            </a:pPr>
            <a:r>
              <a:rPr lang="en-US" altLang="ja-JP" dirty="0" smtClean="0">
                <a:solidFill>
                  <a:schemeClr val="bg1"/>
                </a:solidFill>
              </a:rPr>
              <a:t>Answer questions and provide information about daily life in the region</a:t>
            </a:r>
          </a:p>
          <a:p>
            <a:pPr marL="285750" indent="-285750">
              <a:buSzPct val="70000"/>
              <a:buFont typeface="Arial"/>
              <a:buChar char="•"/>
            </a:pPr>
            <a:r>
              <a:rPr lang="en-US" altLang="ja-JP" dirty="0" smtClean="0">
                <a:solidFill>
                  <a:schemeClr val="bg1"/>
                </a:solidFill>
              </a:rPr>
              <a:t>Help JETs get the help they need when they cannot handle the issue personally</a:t>
            </a:r>
          </a:p>
          <a:p>
            <a:pPr marL="285750" indent="-285750">
              <a:buSzPct val="70000"/>
              <a:buFont typeface="Arial"/>
              <a:buChar char="•"/>
            </a:pPr>
            <a:r>
              <a:rPr lang="en-US" altLang="ja-JP" dirty="0" smtClean="0">
                <a:solidFill>
                  <a:schemeClr val="bg1"/>
                </a:solidFill>
              </a:rPr>
              <a:t>Contact JETs to confirm their safety after a natural disaster or other emergency event has taken place and report the results to the PAs</a:t>
            </a:r>
            <a:endParaRPr lang="en-US" altLang="ja-JP" dirty="0">
              <a:solidFill>
                <a:schemeClr val="bg1"/>
              </a:solidFill>
            </a:endParaRPr>
          </a:p>
          <a:p>
            <a:endParaRPr kumimoji="1" lang="en-US" altLang="ja-JP" dirty="0" smtClean="0">
              <a:solidFill>
                <a:schemeClr val="bg1"/>
              </a:solidFill>
            </a:endParaRPr>
          </a:p>
          <a:p>
            <a:endParaRPr kumimoji="1" lang="en-US" altLang="ja-JP" b="1" dirty="0">
              <a:solidFill>
                <a:schemeClr val="bg1"/>
              </a:solidFill>
            </a:endParaRPr>
          </a:p>
          <a:p>
            <a:r>
              <a:rPr kumimoji="1" lang="en-US" altLang="ja-JP" b="1" dirty="0" smtClean="0">
                <a:solidFill>
                  <a:srgbClr val="004D40"/>
                </a:solidFill>
              </a:rPr>
              <a:t>Remember:</a:t>
            </a:r>
          </a:p>
          <a:p>
            <a:pPr marL="285750" indent="-285750">
              <a:buFont typeface="Arial"/>
              <a:buChar char="•"/>
            </a:pPr>
            <a:r>
              <a:rPr kumimoji="1" lang="en-US" altLang="ja-JP" b="1" dirty="0" smtClean="0">
                <a:solidFill>
                  <a:srgbClr val="004D40"/>
                </a:solidFill>
              </a:rPr>
              <a:t>The RA position is a volunteer position</a:t>
            </a:r>
          </a:p>
          <a:p>
            <a:pPr marL="285750" indent="-285750">
              <a:buFont typeface="Arial"/>
              <a:buChar char="•"/>
            </a:pPr>
            <a:r>
              <a:rPr kumimoji="1" lang="en-US" altLang="ja-JP" b="1" dirty="0" smtClean="0">
                <a:solidFill>
                  <a:srgbClr val="004D40"/>
                </a:solidFill>
              </a:rPr>
              <a:t>Not for serious work or personal problems</a:t>
            </a:r>
            <a:endParaRPr kumimoji="1" lang="ja-JP" altLang="en-US" b="1" dirty="0">
              <a:solidFill>
                <a:srgbClr val="004D40"/>
              </a:solidFill>
            </a:endParaRPr>
          </a:p>
        </p:txBody>
      </p:sp>
      <p:sp>
        <p:nvSpPr>
          <p:cNvPr id="72" name="TextBox 71"/>
          <p:cNvSpPr txBox="1"/>
          <p:nvPr/>
        </p:nvSpPr>
        <p:spPr>
          <a:xfrm>
            <a:off x="106342" y="56416"/>
            <a:ext cx="9037657" cy="1056905"/>
          </a:xfrm>
          <a:prstGeom prst="rect">
            <a:avLst/>
          </a:prstGeom>
          <a:noFill/>
        </p:spPr>
        <p:txBody>
          <a:bodyPr wrap="square" lIns="0" numCol="1" spcCol="457200" rtlCol="0">
            <a:noAutofit/>
          </a:bodyPr>
          <a:lstStyle/>
          <a:p>
            <a:pPr>
              <a:buClr>
                <a:schemeClr val="accent2"/>
              </a:buClr>
            </a:pPr>
            <a:r>
              <a:rPr lang="en-US" sz="3200" b="1" dirty="0" smtClean="0">
                <a:solidFill>
                  <a:schemeClr val="bg1"/>
                </a:solidFill>
                <a:latin typeface="Raleway" panose="020B0003030101060003" pitchFamily="34" charset="0"/>
              </a:rPr>
              <a:t>ADDITIONAL LEVEL: REGIONAL ADVISORS</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305132083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4719638"/>
            <a:ext cx="2133600" cy="273050"/>
          </a:xfrm>
        </p:spPr>
        <p:txBody>
          <a:bodyPr/>
          <a:lstStyle/>
          <a:p>
            <a:fld id="{D60D1EDE-7116-2443-9BDD-368CE5B37660}" type="slidenum">
              <a:rPr lang="en-US" smtClean="0"/>
              <a:t>32</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6"/>
          <p:cNvSpPr/>
          <p:nvPr/>
        </p:nvSpPr>
        <p:spPr>
          <a:xfrm>
            <a:off x="3683489" y="0"/>
            <a:ext cx="5460510" cy="5143500"/>
          </a:xfrm>
          <a:custGeom>
            <a:avLst/>
            <a:gdLst>
              <a:gd name="connsiteX0" fmla="*/ 2483124 w 5460510"/>
              <a:gd name="connsiteY0" fmla="*/ 0 h 5143500"/>
              <a:gd name="connsiteX1" fmla="*/ 3771407 w 5460510"/>
              <a:gd name="connsiteY1" fmla="*/ 0 h 5143500"/>
              <a:gd name="connsiteX2" fmla="*/ 4717679 w 5460510"/>
              <a:gd name="connsiteY2" fmla="*/ 0 h 5143500"/>
              <a:gd name="connsiteX3" fmla="*/ 5460510 w 5460510"/>
              <a:gd name="connsiteY3" fmla="*/ 0 h 5143500"/>
              <a:gd name="connsiteX4" fmla="*/ 5460510 w 5460510"/>
              <a:gd name="connsiteY4" fmla="*/ 5143500 h 5143500"/>
              <a:gd name="connsiteX5" fmla="*/ 4717679 w 5460510"/>
              <a:gd name="connsiteY5" fmla="*/ 5143500 h 5143500"/>
              <a:gd name="connsiteX6" fmla="*/ 3771407 w 5460510"/>
              <a:gd name="connsiteY6" fmla="*/ 5143500 h 5143500"/>
              <a:gd name="connsiteX7" fmla="*/ 0 w 546051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60510" h="5143500">
                <a:moveTo>
                  <a:pt x="2483124" y="0"/>
                </a:moveTo>
                <a:lnTo>
                  <a:pt x="3771407" y="0"/>
                </a:lnTo>
                <a:lnTo>
                  <a:pt x="4717679" y="0"/>
                </a:lnTo>
                <a:lnTo>
                  <a:pt x="5460510" y="0"/>
                </a:lnTo>
                <a:lnTo>
                  <a:pt x="5460510" y="5143500"/>
                </a:lnTo>
                <a:lnTo>
                  <a:pt x="4717679" y="5143500"/>
                </a:lnTo>
                <a:lnTo>
                  <a:pt x="3771407" y="5143500"/>
                </a:lnTo>
                <a:lnTo>
                  <a:pt x="0" y="5143500"/>
                </a:lnTo>
                <a:close/>
              </a:path>
            </a:pathLst>
          </a:cu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Freeform 149"/>
          <p:cNvSpPr/>
          <p:nvPr/>
        </p:nvSpPr>
        <p:spPr>
          <a:xfrm>
            <a:off x="4266069" y="0"/>
            <a:ext cx="5077729" cy="5143500"/>
          </a:xfrm>
          <a:custGeom>
            <a:avLst/>
            <a:gdLst>
              <a:gd name="connsiteX0" fmla="*/ 2483124 w 5460510"/>
              <a:gd name="connsiteY0" fmla="*/ 0 h 5143500"/>
              <a:gd name="connsiteX1" fmla="*/ 3448297 w 5460510"/>
              <a:gd name="connsiteY1" fmla="*/ 0 h 5143500"/>
              <a:gd name="connsiteX2" fmla="*/ 4717679 w 5460510"/>
              <a:gd name="connsiteY2" fmla="*/ 0 h 5143500"/>
              <a:gd name="connsiteX3" fmla="*/ 4741319 w 5460510"/>
              <a:gd name="connsiteY3" fmla="*/ 0 h 5143500"/>
              <a:gd name="connsiteX4" fmla="*/ 5318193 w 5460510"/>
              <a:gd name="connsiteY4" fmla="*/ 0 h 5143500"/>
              <a:gd name="connsiteX5" fmla="*/ 5460510 w 5460510"/>
              <a:gd name="connsiteY5" fmla="*/ 0 h 5143500"/>
              <a:gd name="connsiteX6" fmla="*/ 5460510 w 5460510"/>
              <a:gd name="connsiteY6" fmla="*/ 5143500 h 5143500"/>
              <a:gd name="connsiteX7" fmla="*/ 5318193 w 5460510"/>
              <a:gd name="connsiteY7" fmla="*/ 5143500 h 5143500"/>
              <a:gd name="connsiteX8" fmla="*/ 4741319 w 5460510"/>
              <a:gd name="connsiteY8" fmla="*/ 5143500 h 5143500"/>
              <a:gd name="connsiteX9" fmla="*/ 4717679 w 5460510"/>
              <a:gd name="connsiteY9" fmla="*/ 5143500 h 5143500"/>
              <a:gd name="connsiteX10" fmla="*/ 3448297 w 5460510"/>
              <a:gd name="connsiteY10" fmla="*/ 5143500 h 5143500"/>
              <a:gd name="connsiteX11" fmla="*/ 0 w 546051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60510" h="5143500">
                <a:moveTo>
                  <a:pt x="2483124" y="0"/>
                </a:moveTo>
                <a:lnTo>
                  <a:pt x="3448297" y="0"/>
                </a:lnTo>
                <a:lnTo>
                  <a:pt x="4717679" y="0"/>
                </a:lnTo>
                <a:lnTo>
                  <a:pt x="4741319" y="0"/>
                </a:lnTo>
                <a:lnTo>
                  <a:pt x="5318193" y="0"/>
                </a:lnTo>
                <a:lnTo>
                  <a:pt x="5460510" y="0"/>
                </a:lnTo>
                <a:lnTo>
                  <a:pt x="5460510" y="5143500"/>
                </a:lnTo>
                <a:lnTo>
                  <a:pt x="5318193" y="5143500"/>
                </a:lnTo>
                <a:lnTo>
                  <a:pt x="4741319" y="5143500"/>
                </a:lnTo>
                <a:lnTo>
                  <a:pt x="4717679" y="5143500"/>
                </a:lnTo>
                <a:lnTo>
                  <a:pt x="3448297" y="5143500"/>
                </a:lnTo>
                <a:lnTo>
                  <a:pt x="0" y="5143500"/>
                </a:lnTo>
                <a:close/>
              </a:path>
            </a:pathLst>
          </a:cu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Rectangle 159"/>
          <p:cNvSpPr/>
          <p:nvPr/>
        </p:nvSpPr>
        <p:spPr>
          <a:xfrm>
            <a:off x="208590" y="241076"/>
            <a:ext cx="6609291" cy="523220"/>
          </a:xfrm>
          <a:prstGeom prst="rect">
            <a:avLst/>
          </a:prstGeom>
        </p:spPr>
        <p:txBody>
          <a:bodyPr wrap="none" lIns="0">
            <a:spAutoFit/>
          </a:bodyPr>
          <a:lstStyle/>
          <a:p>
            <a:r>
              <a:rPr lang="en-US" sz="2800" b="1" dirty="0" smtClean="0">
                <a:latin typeface="Raleway" panose="020B0003030101060003" pitchFamily="34" charset="0"/>
              </a:rPr>
              <a:t>ADDITIONAL SOURCES OF SUPPORT </a:t>
            </a:r>
          </a:p>
        </p:txBody>
      </p:sp>
      <p:sp>
        <p:nvSpPr>
          <p:cNvPr id="2" name="TextBox 1"/>
          <p:cNvSpPr txBox="1"/>
          <p:nvPr/>
        </p:nvSpPr>
        <p:spPr>
          <a:xfrm>
            <a:off x="208590" y="1048121"/>
            <a:ext cx="5352096" cy="3970318"/>
          </a:xfrm>
          <a:prstGeom prst="rect">
            <a:avLst/>
          </a:prstGeom>
          <a:noFill/>
        </p:spPr>
        <p:txBody>
          <a:bodyPr wrap="square" rtlCol="0">
            <a:spAutoFit/>
          </a:bodyPr>
          <a:lstStyle/>
          <a:p>
            <a:r>
              <a:rPr lang="en-US" u="sng" dirty="0" smtClean="0"/>
              <a:t>Counseling provided by CLAIR</a:t>
            </a:r>
          </a:p>
          <a:p>
            <a:pPr marL="285750" indent="-285750">
              <a:buFont typeface="Arial"/>
              <a:buChar char="•"/>
            </a:pPr>
            <a:r>
              <a:rPr lang="en-US" dirty="0" smtClean="0"/>
              <a:t>JET Mental Health Counseling Assistance Program</a:t>
            </a:r>
          </a:p>
          <a:p>
            <a:pPr marL="285750" indent="-285750">
              <a:buFont typeface="Arial"/>
              <a:buChar char="•"/>
            </a:pPr>
            <a:r>
              <a:rPr lang="en-US" dirty="0" smtClean="0"/>
              <a:t>JET Online Counseling Service (Free)</a:t>
            </a:r>
          </a:p>
          <a:p>
            <a:pPr marL="742950" lvl="1" indent="-285750">
              <a:buFont typeface="Arial"/>
              <a:buChar char="•"/>
            </a:pPr>
            <a:r>
              <a:rPr lang="en-US" dirty="0" smtClean="0"/>
              <a:t>Web mail</a:t>
            </a:r>
          </a:p>
          <a:p>
            <a:pPr marL="742950" lvl="1" indent="-285750">
              <a:buFont typeface="Arial"/>
              <a:buChar char="•"/>
            </a:pPr>
            <a:r>
              <a:rPr lang="en-US" dirty="0" smtClean="0"/>
              <a:t>Skype</a:t>
            </a:r>
            <a:endParaRPr lang="en-US" dirty="0"/>
          </a:p>
          <a:p>
            <a:endParaRPr lang="en-US" dirty="0" smtClean="0"/>
          </a:p>
          <a:p>
            <a:r>
              <a:rPr lang="en-US" u="sng" dirty="0" smtClean="0"/>
              <a:t>Other</a:t>
            </a:r>
          </a:p>
          <a:p>
            <a:pPr marL="285750" indent="-285750">
              <a:buFont typeface="Arial"/>
              <a:buChar char="•"/>
            </a:pPr>
            <a:r>
              <a:rPr lang="en-US" dirty="0" smtClean="0"/>
              <a:t>Tokyo English Life Line (TELL)</a:t>
            </a:r>
          </a:p>
          <a:p>
            <a:pPr marL="742950" lvl="1" indent="-285750">
              <a:buFont typeface="Arial"/>
              <a:buChar char="•"/>
            </a:pPr>
            <a:r>
              <a:rPr lang="en-US" dirty="0" smtClean="0"/>
              <a:t>03-5774-0992</a:t>
            </a:r>
          </a:p>
          <a:p>
            <a:pPr marL="742950" lvl="1" indent="-285750">
              <a:buFont typeface="Arial"/>
              <a:buChar char="•"/>
            </a:pPr>
            <a:r>
              <a:rPr lang="en-US" dirty="0" smtClean="0"/>
              <a:t>9:00-11:00pm</a:t>
            </a:r>
          </a:p>
          <a:p>
            <a:pPr marL="742950" lvl="1" indent="-285750">
              <a:buFont typeface="Arial"/>
              <a:buChar char="•"/>
            </a:pPr>
            <a:r>
              <a:rPr lang="en-US" dirty="0" err="1" smtClean="0"/>
              <a:t>Telljo.com</a:t>
            </a:r>
            <a:endParaRPr lang="en-US" dirty="0" smtClean="0"/>
          </a:p>
          <a:p>
            <a:pPr marL="285750" indent="-285750">
              <a:buFont typeface="Arial"/>
              <a:buChar char="•"/>
            </a:pPr>
            <a:endParaRPr lang="en-US" dirty="0" smtClean="0"/>
          </a:p>
          <a:p>
            <a:pPr marL="742950" lvl="1" indent="-285750">
              <a:buFont typeface="Arial"/>
              <a:buChar char="•"/>
            </a:pPr>
            <a:endParaRPr lang="en-US" dirty="0"/>
          </a:p>
          <a:p>
            <a:endParaRPr lang="en-US" dirty="0" smtClean="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17951872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Shape 1833"/>
          <p:cNvSpPr/>
          <p:nvPr/>
        </p:nvSpPr>
        <p:spPr>
          <a:xfrm>
            <a:off x="0" y="-12456"/>
            <a:ext cx="4256468" cy="5149383"/>
          </a:xfrm>
          <a:prstGeom prst="rect">
            <a:avLst/>
          </a:prstGeom>
          <a:solidFill>
            <a:schemeClr val="tx2">
              <a:lumMod val="50000"/>
              <a:alpha val="80000"/>
            </a:schemeClr>
          </a:solidFill>
          <a:ln w="12700">
            <a:miter lim="400000"/>
          </a:ln>
        </p:spPr>
        <p:txBody>
          <a:bodyPr lIns="0" tIns="0" rIns="0" bIns="0" anchor="ctr"/>
          <a:lstStyle/>
          <a:p>
            <a:pPr lvl="0" algn="ctr">
              <a:defRPr sz="3200">
                <a:solidFill>
                  <a:srgbClr val="FFFFFF"/>
                </a:solidFill>
              </a:defRPr>
            </a:pPr>
            <a:endParaRPr dirty="0">
              <a:latin typeface="Raleway"/>
              <a:cs typeface="Raleway"/>
            </a:endParaRPr>
          </a:p>
        </p:txBody>
      </p:sp>
      <p:sp>
        <p:nvSpPr>
          <p:cNvPr id="73" name="TextBox 72"/>
          <p:cNvSpPr txBox="1"/>
          <p:nvPr/>
        </p:nvSpPr>
        <p:spPr>
          <a:xfrm>
            <a:off x="147285" y="275186"/>
            <a:ext cx="4109183" cy="523220"/>
          </a:xfrm>
          <a:prstGeom prst="rect">
            <a:avLst/>
          </a:prstGeom>
          <a:noFill/>
        </p:spPr>
        <p:txBody>
          <a:bodyPr wrap="square" lIns="0" rIns="0" rtlCol="0">
            <a:spAutoFit/>
          </a:bodyPr>
          <a:lstStyle/>
          <a:p>
            <a:r>
              <a:rPr lang="en-US" sz="2800" b="1" dirty="0" smtClean="0">
                <a:solidFill>
                  <a:schemeClr val="bg1"/>
                </a:solidFill>
                <a:latin typeface="Raleway" panose="020B0003030101060003" pitchFamily="34" charset="0"/>
              </a:rPr>
              <a:t>BREAKING CONTRACT</a:t>
            </a:r>
            <a:endParaRPr lang="en-US" sz="2800" b="1" dirty="0">
              <a:solidFill>
                <a:schemeClr val="bg1"/>
              </a:solidFill>
              <a:latin typeface="Raleway" panose="020B0003030101060003" pitchFamily="34" charset="0"/>
            </a:endParaRPr>
          </a:p>
        </p:txBody>
      </p:sp>
      <p:sp>
        <p:nvSpPr>
          <p:cNvPr id="2" name="TextBox 1"/>
          <p:cNvSpPr txBox="1"/>
          <p:nvPr/>
        </p:nvSpPr>
        <p:spPr>
          <a:xfrm>
            <a:off x="320572" y="1060452"/>
            <a:ext cx="3587937" cy="4308872"/>
          </a:xfrm>
          <a:prstGeom prst="rect">
            <a:avLst/>
          </a:prstGeom>
          <a:noFill/>
        </p:spPr>
        <p:txBody>
          <a:bodyPr wrap="square" rtlCol="0">
            <a:spAutoFit/>
          </a:bodyPr>
          <a:lstStyle/>
          <a:p>
            <a:pPr>
              <a:buSzPct val="70000"/>
            </a:pPr>
            <a:r>
              <a:rPr lang="en-US" altLang="ja-JP" sz="2000" dirty="0">
                <a:solidFill>
                  <a:schemeClr val="bg1"/>
                </a:solidFill>
              </a:rPr>
              <a:t>Fairly common </a:t>
            </a:r>
          </a:p>
          <a:p>
            <a:pPr>
              <a:buSzPct val="70000"/>
            </a:pPr>
            <a:r>
              <a:rPr lang="en-US" altLang="ja-JP" dirty="0">
                <a:solidFill>
                  <a:schemeClr val="bg1"/>
                </a:solidFill>
              </a:rPr>
              <a:t>On average, 2.09 % of all JETs</a:t>
            </a:r>
          </a:p>
          <a:p>
            <a:pPr lvl="1">
              <a:buSzPct val="70000"/>
              <a:buFont typeface="Wingdings" panose="05000000000000000000" pitchFamily="2" charset="2"/>
              <a:buChar char="u"/>
            </a:pPr>
            <a:r>
              <a:rPr lang="en-US" altLang="ja-JP" sz="2200" dirty="0">
                <a:solidFill>
                  <a:schemeClr val="bg1"/>
                </a:solidFill>
              </a:rPr>
              <a:t> Niigata: </a:t>
            </a:r>
            <a:endParaRPr lang="en-US" altLang="ja-JP" sz="2200" dirty="0" smtClean="0">
              <a:solidFill>
                <a:schemeClr val="bg1"/>
              </a:solidFill>
            </a:endParaRPr>
          </a:p>
          <a:p>
            <a:pPr lvl="2">
              <a:buSzPct val="70000"/>
              <a:buFont typeface="Wingdings" panose="05000000000000000000" pitchFamily="2" charset="2"/>
              <a:buChar char="u"/>
            </a:pPr>
            <a:r>
              <a:rPr lang="en-US" altLang="ja-JP" sz="2200" dirty="0" smtClean="0">
                <a:solidFill>
                  <a:schemeClr val="bg1"/>
                </a:solidFill>
              </a:rPr>
              <a:t> 2015-2016: 2 JETs</a:t>
            </a:r>
            <a:endParaRPr lang="en-US" altLang="ja-JP" sz="2200" dirty="0">
              <a:solidFill>
                <a:schemeClr val="bg1"/>
              </a:solidFill>
            </a:endParaRPr>
          </a:p>
          <a:p>
            <a:pPr lvl="2">
              <a:buSzPct val="70000"/>
              <a:buFont typeface="Wingdings" panose="05000000000000000000" pitchFamily="2" charset="2"/>
              <a:buChar char="u"/>
            </a:pPr>
            <a:r>
              <a:rPr lang="en-US" altLang="ja-JP" sz="2200" dirty="0">
                <a:solidFill>
                  <a:schemeClr val="bg1"/>
                </a:solidFill>
              </a:rPr>
              <a:t> 2014-2015: 2 JETs</a:t>
            </a:r>
          </a:p>
          <a:p>
            <a:pPr lvl="2">
              <a:buSzPct val="70000"/>
              <a:buFont typeface="Wingdings" panose="05000000000000000000" pitchFamily="2" charset="2"/>
              <a:buChar char="u"/>
            </a:pPr>
            <a:r>
              <a:rPr lang="en-US" altLang="ja-JP" sz="2200" dirty="0">
                <a:solidFill>
                  <a:schemeClr val="bg1"/>
                </a:solidFill>
              </a:rPr>
              <a:t> 2013-2014: 3 JETs</a:t>
            </a:r>
          </a:p>
          <a:p>
            <a:pPr lvl="2">
              <a:buSzPct val="70000"/>
              <a:buFont typeface="Wingdings" panose="05000000000000000000" pitchFamily="2" charset="2"/>
              <a:buChar char="u"/>
            </a:pPr>
            <a:r>
              <a:rPr lang="en-US" altLang="ja-JP" sz="2200" dirty="0">
                <a:solidFill>
                  <a:schemeClr val="bg1"/>
                </a:solidFill>
              </a:rPr>
              <a:t> 2012-2013: 1 JET</a:t>
            </a:r>
          </a:p>
          <a:p>
            <a:pPr>
              <a:buSzPct val="70000"/>
            </a:pPr>
            <a:r>
              <a:rPr lang="en-US" altLang="ja-JP" dirty="0">
                <a:solidFill>
                  <a:schemeClr val="bg1"/>
                </a:solidFill>
              </a:rPr>
              <a:t>Many reasons: </a:t>
            </a:r>
          </a:p>
          <a:p>
            <a:pPr>
              <a:buSzPct val="70000"/>
              <a:buFont typeface="Wingdings" panose="05000000000000000000" pitchFamily="2" charset="2"/>
              <a:buChar char="u"/>
            </a:pPr>
            <a:r>
              <a:rPr lang="en-US" altLang="ja-JP" dirty="0">
                <a:solidFill>
                  <a:schemeClr val="bg1"/>
                </a:solidFill>
              </a:rPr>
              <a:t> Employment, Education, or family matters:  50%</a:t>
            </a:r>
          </a:p>
          <a:p>
            <a:pPr>
              <a:buSzPct val="70000"/>
              <a:buFont typeface="Wingdings" panose="05000000000000000000" pitchFamily="2" charset="2"/>
              <a:buChar char="u"/>
            </a:pPr>
            <a:r>
              <a:rPr lang="en-US" altLang="ja-JP" dirty="0">
                <a:solidFill>
                  <a:schemeClr val="bg1"/>
                </a:solidFill>
              </a:rPr>
              <a:t> Personal Reasons: 50% </a:t>
            </a:r>
          </a:p>
          <a:p>
            <a:endParaRPr kumimoji="1" lang="en-US" altLang="ja-JP" dirty="0">
              <a:solidFill>
                <a:schemeClr val="bg1"/>
              </a:solidFill>
            </a:endParaRPr>
          </a:p>
          <a:p>
            <a:pPr lvl="1"/>
            <a:endParaRPr kumimoji="1" lang="en-US" altLang="ja-JP" dirty="0">
              <a:solidFill>
                <a:schemeClr val="bg1"/>
              </a:solidFill>
            </a:endParaRPr>
          </a:p>
          <a:p>
            <a:endParaRPr lang="en-US" dirty="0">
              <a:solidFill>
                <a:schemeClr val="bg1"/>
              </a:solidFill>
            </a:endParaRPr>
          </a:p>
        </p:txBody>
      </p:sp>
      <p:sp>
        <p:nvSpPr>
          <p:cNvPr id="3" name="TextBox 2"/>
          <p:cNvSpPr txBox="1"/>
          <p:nvPr/>
        </p:nvSpPr>
        <p:spPr>
          <a:xfrm>
            <a:off x="4584567" y="786075"/>
            <a:ext cx="4007087" cy="4247317"/>
          </a:xfrm>
          <a:prstGeom prst="rect">
            <a:avLst/>
          </a:prstGeom>
          <a:noFill/>
        </p:spPr>
        <p:txBody>
          <a:bodyPr wrap="square" rtlCol="0">
            <a:spAutoFit/>
          </a:bodyPr>
          <a:lstStyle/>
          <a:p>
            <a:r>
              <a:rPr lang="en-US" altLang="ja-JP" dirty="0"/>
              <a:t>If you are considering breaking contract, </a:t>
            </a:r>
            <a:r>
              <a:rPr lang="en-US" altLang="ja-JP" b="1" dirty="0"/>
              <a:t>PLEASE</a:t>
            </a:r>
            <a:r>
              <a:rPr lang="en-US" altLang="ja-JP" dirty="0"/>
              <a:t> contact a </a:t>
            </a:r>
            <a:r>
              <a:rPr lang="en-US" altLang="ja-JP" dirty="0" smtClean="0"/>
              <a:t>PA</a:t>
            </a:r>
          </a:p>
          <a:p>
            <a:endParaRPr lang="en-US" altLang="ja-JP" dirty="0"/>
          </a:p>
          <a:p>
            <a:pPr>
              <a:buSzPct val="70000"/>
            </a:pPr>
            <a:r>
              <a:rPr lang="en-US" altLang="ja-JP" dirty="0"/>
              <a:t>Situations can often be resolved with </a:t>
            </a:r>
            <a:r>
              <a:rPr lang="en-US" altLang="ja-JP" dirty="0" smtClean="0"/>
              <a:t>mediation</a:t>
            </a:r>
          </a:p>
          <a:p>
            <a:pPr>
              <a:buSzPct val="70000"/>
            </a:pPr>
            <a:endParaRPr lang="en-US" altLang="ja-JP" dirty="0"/>
          </a:p>
          <a:p>
            <a:pPr>
              <a:buSzPct val="70000"/>
            </a:pPr>
            <a:r>
              <a:rPr lang="en-US" altLang="ja-JP" dirty="0"/>
              <a:t>If you don’t tell us, we may not find out until too </a:t>
            </a:r>
            <a:r>
              <a:rPr lang="en-US" altLang="ja-JP" dirty="0" smtClean="0"/>
              <a:t>late</a:t>
            </a:r>
          </a:p>
          <a:p>
            <a:pPr>
              <a:buSzPct val="70000"/>
            </a:pPr>
            <a:endParaRPr lang="en-US" altLang="ja-JP" dirty="0"/>
          </a:p>
          <a:p>
            <a:pPr>
              <a:buSzPct val="70000"/>
            </a:pPr>
            <a:r>
              <a:rPr lang="en-US" altLang="ja-JP" dirty="0"/>
              <a:t>Breaking contract is often a huge financial </a:t>
            </a:r>
            <a:r>
              <a:rPr lang="en-US" altLang="ja-JP" dirty="0" smtClean="0"/>
              <a:t>burden</a:t>
            </a:r>
          </a:p>
          <a:p>
            <a:pPr>
              <a:buSzPct val="70000"/>
            </a:pPr>
            <a:endParaRPr lang="en-US" altLang="ja-JP" dirty="0"/>
          </a:p>
          <a:p>
            <a:pPr>
              <a:buSzPct val="70000"/>
            </a:pPr>
            <a:r>
              <a:rPr lang="en-US" altLang="ja-JP" dirty="0"/>
              <a:t>Think carefully </a:t>
            </a:r>
            <a:r>
              <a:rPr lang="en-US" altLang="ja-JP" dirty="0" smtClean="0"/>
              <a:t>about </a:t>
            </a:r>
            <a:r>
              <a:rPr lang="en-US" altLang="ja-JP" dirty="0" err="1"/>
              <a:t>recontracting</a:t>
            </a:r>
            <a:endParaRPr lang="en-US" altLang="ja-JP" dirty="0"/>
          </a:p>
          <a:p>
            <a:endParaRPr kumimoji="1" lang="ja-JP" altLang="en-US" dirty="0"/>
          </a:p>
          <a:p>
            <a:endParaRPr lang="en-US" dirty="0"/>
          </a:p>
        </p:txBody>
      </p:sp>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408104952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0" y="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0" y="0"/>
            <a:ext cx="9144000" cy="5143500"/>
          </a:xfrm>
          <a:prstGeom prst="rect">
            <a:avLst/>
          </a:prstGeom>
          <a:gradFill flip="none" rotWithShape="1">
            <a:gsLst>
              <a:gs pos="0">
                <a:schemeClr val="bg1">
                  <a:alpha val="89000"/>
                </a:schemeClr>
              </a:gs>
              <a:gs pos="100000">
                <a:schemeClr val="bg1">
                  <a:alpha val="78000"/>
                </a:schemeClr>
              </a:gs>
            </a:gsLst>
            <a:lin ang="2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58346" y="-27103"/>
            <a:ext cx="3787749" cy="1291422"/>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3600" b="1" dirty="0" smtClean="0">
                <a:solidFill>
                  <a:schemeClr val="tx1"/>
                </a:solidFill>
                <a:latin typeface="Raleway"/>
                <a:cs typeface="Raleway"/>
              </a:rPr>
              <a:t>OTHER INFO</a:t>
            </a:r>
            <a:endParaRPr lang="en-US" sz="700" b="1" dirty="0" smtClean="0">
              <a:solidFill>
                <a:schemeClr val="tx1"/>
              </a:solidFill>
              <a:latin typeface="Raleway"/>
              <a:cs typeface="Raleway"/>
            </a:endParaRPr>
          </a:p>
        </p:txBody>
      </p:sp>
      <p:sp>
        <p:nvSpPr>
          <p:cNvPr id="65" name="Rectangle 64"/>
          <p:cNvSpPr/>
          <p:nvPr/>
        </p:nvSpPr>
        <p:spPr>
          <a:xfrm>
            <a:off x="5159948" y="780158"/>
            <a:ext cx="3051488" cy="436334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58346" y="1264319"/>
            <a:ext cx="4994098" cy="1508105"/>
          </a:xfrm>
          <a:prstGeom prst="rect">
            <a:avLst/>
          </a:prstGeom>
          <a:noFill/>
        </p:spPr>
        <p:txBody>
          <a:bodyPr wrap="square" rtlCol="0">
            <a:spAutoFit/>
          </a:bodyPr>
          <a:lstStyle/>
          <a:p>
            <a:r>
              <a:rPr lang="en-US" sz="2000" b="1" dirty="0" smtClean="0"/>
              <a:t>Disaster preparedness and evacuation areas</a:t>
            </a:r>
          </a:p>
          <a:p>
            <a:pPr marL="285750" indent="-285750">
              <a:buFont typeface="Arial"/>
              <a:buChar char="•"/>
            </a:pPr>
            <a:r>
              <a:rPr lang="en-US" dirty="0" smtClean="0"/>
              <a:t>Will be discussed during this afternoon’s regional meeting.</a:t>
            </a:r>
          </a:p>
          <a:p>
            <a:pPr marL="285750" indent="-285750">
              <a:buFont typeface="Arial"/>
              <a:buChar char="•"/>
            </a:pPr>
            <a:r>
              <a:rPr lang="en-US" dirty="0" smtClean="0"/>
              <a:t>Make sure you know who your RA is</a:t>
            </a:r>
          </a:p>
          <a:p>
            <a:endParaRPr lang="en-US" dirty="0"/>
          </a:p>
        </p:txBody>
      </p:sp>
      <p:pic>
        <p:nvPicPr>
          <p:cNvPr id="3" name="Picture 2" descr="evacpap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948" y="783844"/>
            <a:ext cx="3051487" cy="4359655"/>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379305870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D60D1EDE-7116-2443-9BDD-368CE5B37660}" type="slidenum">
              <a:rPr lang="en-US" smtClean="0"/>
              <a:t>35</a:t>
            </a:fld>
            <a:endParaRPr lang="en-US" dirty="0"/>
          </a:p>
        </p:txBody>
      </p:sp>
      <p:sp>
        <p:nvSpPr>
          <p:cNvPr id="35" name="Rectangle 34"/>
          <p:cNvSpPr/>
          <p:nvPr/>
        </p:nvSpPr>
        <p:spPr>
          <a:xfrm>
            <a:off x="961100" y="1872783"/>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sz="3600" b="1" dirty="0" smtClean="0">
                <a:solidFill>
                  <a:schemeClr val="tx1"/>
                </a:solidFill>
                <a:latin typeface="Raleway"/>
                <a:cs typeface="Raleway"/>
              </a:rPr>
              <a:t>THANK YOU</a:t>
            </a:r>
            <a:endParaRPr lang="en-US" sz="700" b="1" dirty="0" smtClean="0">
              <a:solidFill>
                <a:schemeClr val="tx1"/>
              </a:solidFill>
              <a:latin typeface="Raleway"/>
              <a:cs typeface="Raleway"/>
            </a:endParaRPr>
          </a:p>
          <a:p>
            <a:pPr algn="ctr"/>
            <a:r>
              <a:rPr lang="en-US" dirty="0" smtClean="0">
                <a:solidFill>
                  <a:schemeClr val="tx1"/>
                </a:solidFill>
                <a:latin typeface="Raleway"/>
                <a:cs typeface="Raleway"/>
              </a:rPr>
              <a:t>QUESTIONS?</a:t>
            </a:r>
            <a:endParaRPr lang="en-US" dirty="0">
              <a:solidFill>
                <a:schemeClr val="tx1"/>
              </a:solidFill>
              <a:latin typeface="Raleway"/>
              <a:cs typeface="Raleway"/>
            </a:endParaRPr>
          </a:p>
        </p:txBody>
      </p:sp>
      <p:pic>
        <p:nvPicPr>
          <p:cNvPr id="5" name="Picture 4" descr="psyduc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8697" y="608849"/>
            <a:ext cx="1602099" cy="1602099"/>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0" y="105808"/>
            <a:ext cx="762000" cy="7620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99697" flipH="1">
            <a:off x="7881236" y="-100715"/>
            <a:ext cx="762000" cy="762000"/>
          </a:xfrm>
          <a:prstGeom prst="rect">
            <a:avLst/>
          </a:prstGeom>
        </p:spPr>
      </p:pic>
    </p:spTree>
    <p:extLst>
      <p:ext uri="{BB962C8B-B14F-4D97-AF65-F5344CB8AC3E}">
        <p14:creationId xmlns:p14="http://schemas.microsoft.com/office/powerpoint/2010/main" val="380702543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OUR COMPANY</a:t>
            </a:r>
            <a:endParaRPr lang="en-US" dirty="0"/>
          </a:p>
        </p:txBody>
      </p:sp>
      <p:sp>
        <p:nvSpPr>
          <p:cNvPr id="4" name="Slide Number Placeholder 3"/>
          <p:cNvSpPr>
            <a:spLocks noGrp="1"/>
          </p:cNvSpPr>
          <p:nvPr>
            <p:ph type="sldNum" sz="quarter" idx="12"/>
          </p:nvPr>
        </p:nvSpPr>
        <p:spPr/>
        <p:txBody>
          <a:bodyPr/>
          <a:lstStyle/>
          <a:p>
            <a:fld id="{D60D1EDE-7116-2443-9BDD-368CE5B37660}" type="slidenum">
              <a:rPr lang="en-US" smtClean="0"/>
              <a:t>4</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0" y="0"/>
            <a:ext cx="9144000" cy="36277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0" y="-95598"/>
            <a:ext cx="9144000" cy="3627718"/>
          </a:xfrm>
          <a:prstGeom prst="rect">
            <a:avLst/>
          </a:prstGeom>
          <a:solidFill>
            <a:schemeClr val="tx2">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p:cNvSpPr/>
          <p:nvPr/>
        </p:nvSpPr>
        <p:spPr>
          <a:xfrm>
            <a:off x="1683038" y="1532365"/>
            <a:ext cx="6528398"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4000" b="1" dirty="0" smtClean="0">
                <a:solidFill>
                  <a:schemeClr val="bg1"/>
                </a:solidFill>
                <a:latin typeface="Raleway"/>
                <a:cs typeface="Raleway"/>
              </a:rPr>
              <a:t>NIIGATA’S HOT SUMMER</a:t>
            </a:r>
          </a:p>
          <a:p>
            <a:endParaRPr lang="en-US" dirty="0" smtClean="0">
              <a:solidFill>
                <a:schemeClr val="bg1"/>
              </a:solidFill>
              <a:latin typeface="Raleway"/>
              <a:cs typeface="Raleway"/>
            </a:endParaRPr>
          </a:p>
          <a:p>
            <a:pPr algn="ctr"/>
            <a:r>
              <a:rPr lang="en-US" sz="3200" b="1" i="1" dirty="0" smtClean="0">
                <a:solidFill>
                  <a:schemeClr val="bg1"/>
                </a:solidFill>
                <a:latin typeface="Calibri Light" panose="020F0302020204030204" pitchFamily="34" charset="0"/>
                <a:cs typeface="Raleway"/>
              </a:rPr>
              <a:t>And how to stay cool</a:t>
            </a:r>
            <a:endParaRPr lang="en-US" sz="3200" b="1" i="1" dirty="0">
              <a:solidFill>
                <a:schemeClr val="bg1"/>
              </a:solidFill>
              <a:latin typeface="Calibri Light" panose="020F0302020204030204" pitchFamily="34" charset="0"/>
              <a:cs typeface="Raleway"/>
            </a:endParaRPr>
          </a:p>
        </p:txBody>
      </p:sp>
      <p:sp>
        <p:nvSpPr>
          <p:cNvPr id="56" name="Rectangle 55"/>
          <p:cNvSpPr/>
          <p:nvPr/>
        </p:nvSpPr>
        <p:spPr>
          <a:xfrm>
            <a:off x="447793" y="1054409"/>
            <a:ext cx="878186"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endParaRPr lang="en-US" sz="6000" dirty="0">
              <a:solidFill>
                <a:schemeClr val="bg1"/>
              </a:solidFill>
              <a:latin typeface="MS Gothic" panose="020B0609070205080204" pitchFamily="49" charset="-128"/>
              <a:ea typeface="MS Gothic" panose="020B0609070205080204" pitchFamily="49" charset="-128"/>
              <a:cs typeface="Arial" panose="020B0604020202020204" pitchFamily="34" charset="0"/>
            </a:endParaRPr>
          </a:p>
        </p:txBody>
      </p:sp>
      <p:sp>
        <p:nvSpPr>
          <p:cNvPr id="67" name="Title 2"/>
          <p:cNvSpPr txBox="1">
            <a:spLocks/>
          </p:cNvSpPr>
          <p:nvPr/>
        </p:nvSpPr>
        <p:spPr>
          <a:xfrm>
            <a:off x="600193" y="283123"/>
            <a:ext cx="6096000" cy="356085"/>
          </a:xfrm>
          <a:prstGeom prst="rect">
            <a:avLst/>
          </a:prstGeom>
        </p:spPr>
        <p:txBody>
          <a:bodyPr vert="horz" lIns="0" tIns="0" rIns="0" bIns="0" rtlCol="0" anchor="ctr">
            <a:normAutofit/>
          </a:bodyPr>
          <a:lstStyle>
            <a:lvl1pPr algn="l" defTabSz="457200" rtl="0" eaLnBrk="1" latinLnBrk="0" hangingPunct="1">
              <a:spcBef>
                <a:spcPct val="0"/>
              </a:spcBef>
              <a:buNone/>
              <a:defRPr sz="1400" b="1" kern="1200">
                <a:solidFill>
                  <a:schemeClr val="tx1"/>
                </a:solidFill>
                <a:latin typeface="Raleway"/>
                <a:ea typeface="+mj-ea"/>
                <a:cs typeface="Raleway"/>
              </a:defRPr>
            </a:lvl1pPr>
          </a:lstStyle>
          <a:p>
            <a:endParaRPr lang="en-US" dirty="0">
              <a:solidFill>
                <a:schemeClr val="bg1"/>
              </a:solidFill>
            </a:endParaRPr>
          </a:p>
        </p:txBody>
      </p:sp>
      <p:pic>
        <p:nvPicPr>
          <p:cNvPr id="2" name="Picture 1" descr="ArcanineUseFlamethrowe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3" y="1887825"/>
            <a:ext cx="2540000" cy="3175000"/>
          </a:xfrm>
          <a:prstGeom prst="rect">
            <a:avLst/>
          </a:prstGeom>
        </p:spPr>
      </p:pic>
      <p:pic>
        <p:nvPicPr>
          <p:cNvPr id="3" name="Picture 2" descr="vaporeon-2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879" y="2471885"/>
            <a:ext cx="3008582" cy="3008582"/>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7192602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solidFill>
                  <a:schemeClr val="accent1"/>
                </a:solidFill>
              </a:rPr>
              <a:t>Tips to stay cool</a:t>
            </a:r>
            <a:endParaRPr lang="en-US" sz="3200" dirty="0">
              <a:solidFill>
                <a:schemeClr val="accent1"/>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t>5</a:t>
            </a:fld>
            <a:endParaRPr lang="en-US" dirty="0"/>
          </a:p>
        </p:txBody>
      </p:sp>
      <p:sp>
        <p:nvSpPr>
          <p:cNvPr id="25" name="Textfeld 38"/>
          <p:cNvSpPr txBox="1"/>
          <p:nvPr/>
        </p:nvSpPr>
        <p:spPr>
          <a:xfrm>
            <a:off x="593918" y="3369539"/>
            <a:ext cx="1522623" cy="1046440"/>
          </a:xfrm>
          <a:prstGeom prst="rect">
            <a:avLst/>
          </a:prstGeom>
        </p:spPr>
        <p:txBody>
          <a:bodyPr vert="horz" wrap="square" rtlCol="0">
            <a:spAutoFit/>
          </a:bodyPr>
          <a:lstStyle/>
          <a:p>
            <a:pPr algn="ctr"/>
            <a:r>
              <a:rPr lang="en-US" sz="1600" b="1" kern="900" dirty="0" smtClean="0">
                <a:solidFill>
                  <a:schemeClr val="accent1"/>
                </a:solidFill>
                <a:latin typeface="Raleway"/>
                <a:cs typeface="Raleway"/>
              </a:rPr>
              <a:t>SOFT COOL BLANKET</a:t>
            </a:r>
            <a:endParaRPr lang="en-US" sz="1000" kern="900" dirty="0" smtClean="0">
              <a:latin typeface="Raleway"/>
              <a:cs typeface="Raleway"/>
            </a:endParaRP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Magical temperature regulating  blanket that</a:t>
            </a: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will help you sleep cool</a:t>
            </a:r>
          </a:p>
        </p:txBody>
      </p:sp>
      <p:sp>
        <p:nvSpPr>
          <p:cNvPr id="26" name="Textfeld 39"/>
          <p:cNvSpPr txBox="1"/>
          <p:nvPr/>
        </p:nvSpPr>
        <p:spPr>
          <a:xfrm>
            <a:off x="2527158" y="3369539"/>
            <a:ext cx="2001169" cy="646331"/>
          </a:xfrm>
          <a:prstGeom prst="rect">
            <a:avLst/>
          </a:prstGeom>
        </p:spPr>
        <p:txBody>
          <a:bodyPr vert="horz" wrap="none" rtlCol="0">
            <a:spAutoFit/>
          </a:bodyPr>
          <a:lstStyle/>
          <a:p>
            <a:pPr algn="ctr"/>
            <a:r>
              <a:rPr lang="de-DE" sz="1600" b="1" kern="900" dirty="0" smtClean="0">
                <a:solidFill>
                  <a:schemeClr val="accent2"/>
                </a:solidFill>
                <a:latin typeface="Raleway"/>
                <a:cs typeface="Raleway"/>
              </a:rPr>
              <a:t>GATSBY ICE WIPE</a:t>
            </a:r>
            <a:endParaRPr lang="de-DE" sz="1050" kern="900" dirty="0">
              <a:latin typeface="Raleway"/>
              <a:cs typeface="Raleway"/>
            </a:endParaRP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Contains menthol to instantly cool </a:t>
            </a: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down over heated bodies.</a:t>
            </a:r>
            <a:endParaRPr lang="en-US" sz="1000" dirty="0">
              <a:solidFill>
                <a:schemeClr val="bg1">
                  <a:lumMod val="65000"/>
                </a:schemeClr>
              </a:solidFill>
              <a:latin typeface="Calibri Light" panose="020F0302020204030204" pitchFamily="34" charset="0"/>
              <a:ea typeface="Roboto Light" panose="02000000000000000000" pitchFamily="2" charset="0"/>
            </a:endParaRPr>
          </a:p>
        </p:txBody>
      </p:sp>
      <p:sp>
        <p:nvSpPr>
          <p:cNvPr id="27" name="Textfeld 40"/>
          <p:cNvSpPr txBox="1"/>
          <p:nvPr/>
        </p:nvSpPr>
        <p:spPr>
          <a:xfrm>
            <a:off x="4542005" y="3369539"/>
            <a:ext cx="2194833" cy="1046440"/>
          </a:xfrm>
          <a:prstGeom prst="rect">
            <a:avLst/>
          </a:prstGeom>
        </p:spPr>
        <p:txBody>
          <a:bodyPr vert="horz" wrap="none" rtlCol="0">
            <a:spAutoFit/>
          </a:bodyPr>
          <a:lstStyle/>
          <a:p>
            <a:pPr algn="ctr"/>
            <a:r>
              <a:rPr lang="en-US" sz="1600" b="1" kern="900" dirty="0" smtClean="0">
                <a:solidFill>
                  <a:schemeClr val="accent3"/>
                </a:solidFill>
                <a:latin typeface="Raleway"/>
                <a:cs typeface="Raleway"/>
              </a:rPr>
              <a:t>WATER COOL </a:t>
            </a:r>
          </a:p>
          <a:p>
            <a:pPr algn="ctr"/>
            <a:r>
              <a:rPr lang="en-US" sz="1600" b="1" kern="900" dirty="0" smtClean="0">
                <a:solidFill>
                  <a:schemeClr val="accent3"/>
                </a:solidFill>
                <a:latin typeface="Raleway"/>
                <a:cs typeface="Raleway"/>
              </a:rPr>
              <a:t>TOWEL</a:t>
            </a:r>
            <a:endParaRPr lang="en-US" sz="1000" kern="900" dirty="0" smtClean="0">
              <a:latin typeface="Raleway"/>
              <a:cs typeface="Raleway"/>
            </a:endParaRP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Simply soak </a:t>
            </a:r>
            <a:r>
              <a:rPr lang="en-US" sz="1000" dirty="0">
                <a:solidFill>
                  <a:schemeClr val="bg1">
                    <a:lumMod val="65000"/>
                  </a:schemeClr>
                </a:solidFill>
                <a:latin typeface="Calibri Light" panose="020F0302020204030204" pitchFamily="34" charset="0"/>
                <a:ea typeface="Roboto Light" panose="02000000000000000000" pitchFamily="2" charset="0"/>
              </a:rPr>
              <a:t>it in cold water, wring </a:t>
            </a:r>
            <a:r>
              <a:rPr lang="en-US" sz="1000" dirty="0" smtClean="0">
                <a:solidFill>
                  <a:schemeClr val="bg1">
                    <a:lumMod val="65000"/>
                  </a:schemeClr>
                </a:solidFill>
                <a:latin typeface="Calibri Light" panose="020F0302020204030204" pitchFamily="34" charset="0"/>
                <a:ea typeface="Roboto Light" panose="02000000000000000000" pitchFamily="2" charset="0"/>
              </a:rPr>
              <a:t>it</a:t>
            </a: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 </a:t>
            </a:r>
            <a:r>
              <a:rPr lang="en-US" sz="1000" dirty="0">
                <a:solidFill>
                  <a:schemeClr val="bg1">
                    <a:lumMod val="65000"/>
                  </a:schemeClr>
                </a:solidFill>
                <a:latin typeface="Calibri Light" panose="020F0302020204030204" pitchFamily="34" charset="0"/>
                <a:ea typeface="Roboto Light" panose="02000000000000000000" pitchFamily="2" charset="0"/>
              </a:rPr>
              <a:t>out, </a:t>
            </a:r>
            <a:r>
              <a:rPr lang="en-US" sz="1000" dirty="0" smtClean="0">
                <a:solidFill>
                  <a:schemeClr val="bg1">
                    <a:lumMod val="65000"/>
                  </a:schemeClr>
                </a:solidFill>
                <a:latin typeface="Calibri Light" panose="020F0302020204030204" pitchFamily="34" charset="0"/>
                <a:ea typeface="Roboto Light" panose="02000000000000000000" pitchFamily="2" charset="0"/>
              </a:rPr>
              <a:t>give </a:t>
            </a:r>
            <a:r>
              <a:rPr lang="en-US" sz="1000" dirty="0">
                <a:solidFill>
                  <a:schemeClr val="bg1">
                    <a:lumMod val="65000"/>
                  </a:schemeClr>
                </a:solidFill>
                <a:latin typeface="Calibri Light" panose="020F0302020204030204" pitchFamily="34" charset="0"/>
                <a:ea typeface="Roboto Light" panose="02000000000000000000" pitchFamily="2" charset="0"/>
              </a:rPr>
              <a:t>a quick "</a:t>
            </a:r>
            <a:r>
              <a:rPr lang="en-US" sz="1000" dirty="0" smtClean="0">
                <a:solidFill>
                  <a:schemeClr val="bg1">
                    <a:lumMod val="65000"/>
                  </a:schemeClr>
                </a:solidFill>
                <a:latin typeface="Calibri Light" panose="020F0302020204030204" pitchFamily="34" charset="0"/>
                <a:ea typeface="Roboto Light" panose="02000000000000000000" pitchFamily="2" charset="0"/>
              </a:rPr>
              <a:t>snap," </a:t>
            </a:r>
            <a:r>
              <a:rPr lang="en-US" sz="1000" dirty="0">
                <a:solidFill>
                  <a:schemeClr val="bg1">
                    <a:lumMod val="65000"/>
                  </a:schemeClr>
                </a:solidFill>
                <a:latin typeface="Calibri Light" panose="020F0302020204030204" pitchFamily="34" charset="0"/>
                <a:ea typeface="Roboto Light" panose="02000000000000000000" pitchFamily="2" charset="0"/>
              </a:rPr>
              <a:t>and </a:t>
            </a:r>
            <a:r>
              <a:rPr lang="en-US" sz="1000" dirty="0" smtClean="0">
                <a:solidFill>
                  <a:schemeClr val="bg1">
                    <a:lumMod val="65000"/>
                  </a:schemeClr>
                </a:solidFill>
                <a:latin typeface="Calibri Light" panose="020F0302020204030204" pitchFamily="34" charset="0"/>
                <a:ea typeface="Roboto Light" panose="02000000000000000000" pitchFamily="2" charset="0"/>
              </a:rPr>
              <a:t>it’s ready</a:t>
            </a: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 </a:t>
            </a:r>
            <a:r>
              <a:rPr lang="en-US" sz="1000" dirty="0">
                <a:solidFill>
                  <a:schemeClr val="bg1">
                    <a:lumMod val="65000"/>
                  </a:schemeClr>
                </a:solidFill>
                <a:latin typeface="Calibri Light" panose="020F0302020204030204" pitchFamily="34" charset="0"/>
                <a:ea typeface="Roboto Light" panose="02000000000000000000" pitchFamily="2" charset="0"/>
              </a:rPr>
              <a:t>to </a:t>
            </a:r>
            <a:r>
              <a:rPr lang="en-US" sz="1000" dirty="0" smtClean="0">
                <a:solidFill>
                  <a:schemeClr val="bg1">
                    <a:lumMod val="65000"/>
                  </a:schemeClr>
                </a:solidFill>
                <a:latin typeface="Calibri Light" panose="020F0302020204030204" pitchFamily="34" charset="0"/>
                <a:ea typeface="Roboto Light" panose="02000000000000000000" pitchFamily="2" charset="0"/>
              </a:rPr>
              <a:t>drape </a:t>
            </a:r>
            <a:r>
              <a:rPr lang="en-US" sz="1000" dirty="0">
                <a:solidFill>
                  <a:schemeClr val="bg1">
                    <a:lumMod val="65000"/>
                  </a:schemeClr>
                </a:solidFill>
                <a:latin typeface="Calibri Light" panose="020F0302020204030204" pitchFamily="34" charset="0"/>
                <a:ea typeface="Roboto Light" panose="02000000000000000000" pitchFamily="2" charset="0"/>
              </a:rPr>
              <a:t>around your neck.</a:t>
            </a:r>
          </a:p>
        </p:txBody>
      </p:sp>
      <p:sp>
        <p:nvSpPr>
          <p:cNvPr id="28" name="Textfeld 44"/>
          <p:cNvSpPr txBox="1"/>
          <p:nvPr/>
        </p:nvSpPr>
        <p:spPr>
          <a:xfrm>
            <a:off x="6909967" y="3369539"/>
            <a:ext cx="1736373" cy="800219"/>
          </a:xfrm>
          <a:prstGeom prst="rect">
            <a:avLst/>
          </a:prstGeom>
        </p:spPr>
        <p:txBody>
          <a:bodyPr vert="horz" wrap="none" rtlCol="0">
            <a:spAutoFit/>
          </a:bodyPr>
          <a:lstStyle/>
          <a:p>
            <a:pPr algn="ctr"/>
            <a:r>
              <a:rPr lang="en-US" sz="1600" b="1" kern="900" dirty="0" smtClean="0">
                <a:solidFill>
                  <a:schemeClr val="accent4"/>
                </a:solidFill>
                <a:latin typeface="Raleway"/>
                <a:cs typeface="Raleway"/>
              </a:rPr>
              <a:t>AC TIMER</a:t>
            </a:r>
            <a:endParaRPr lang="en-US" sz="1600" kern="900" dirty="0" smtClean="0">
              <a:solidFill>
                <a:schemeClr val="accent4"/>
              </a:solidFill>
              <a:latin typeface="Raleway"/>
              <a:cs typeface="Raleway"/>
            </a:endParaRPr>
          </a:p>
          <a:p>
            <a:pPr algn="ctr"/>
            <a:endParaRPr lang="en-US" sz="1000" kern="900" dirty="0" smtClean="0">
              <a:latin typeface="Raleway"/>
              <a:cs typeface="Raleway"/>
            </a:endParaRP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Time your AC to turn on when </a:t>
            </a:r>
          </a:p>
          <a:p>
            <a:pPr algn="ctr"/>
            <a:r>
              <a:rPr lang="en-US" sz="1000" dirty="0" smtClean="0">
                <a:solidFill>
                  <a:schemeClr val="bg1">
                    <a:lumMod val="65000"/>
                  </a:schemeClr>
                </a:solidFill>
                <a:latin typeface="Calibri Light" panose="020F0302020204030204" pitchFamily="34" charset="0"/>
                <a:ea typeface="Roboto Light" panose="02000000000000000000" pitchFamily="2" charset="0"/>
              </a:rPr>
              <a:t>you</a:t>
            </a:r>
            <a:r>
              <a:rPr lang="en-US" sz="1000" dirty="0">
                <a:solidFill>
                  <a:schemeClr val="bg1">
                    <a:lumMod val="65000"/>
                  </a:schemeClr>
                </a:solidFill>
                <a:latin typeface="Calibri Light" panose="020F0302020204030204" pitchFamily="34" charset="0"/>
                <a:ea typeface="Roboto Light" panose="02000000000000000000" pitchFamily="2" charset="0"/>
              </a:rPr>
              <a:t> </a:t>
            </a:r>
            <a:r>
              <a:rPr lang="en-US" sz="1000" dirty="0" smtClean="0">
                <a:solidFill>
                  <a:schemeClr val="bg1">
                    <a:lumMod val="65000"/>
                  </a:schemeClr>
                </a:solidFill>
                <a:latin typeface="Calibri Light" panose="020F0302020204030204" pitchFamily="34" charset="0"/>
                <a:ea typeface="Roboto Light" panose="02000000000000000000" pitchFamily="2" charset="0"/>
              </a:rPr>
              <a:t>arrive home from work.</a:t>
            </a:r>
          </a:p>
        </p:txBody>
      </p:sp>
      <p:sp>
        <p:nvSpPr>
          <p:cNvPr id="2" name="Rectangle 1"/>
          <p:cNvSpPr/>
          <p:nvPr/>
        </p:nvSpPr>
        <p:spPr>
          <a:xfrm>
            <a:off x="1436898" y="960257"/>
            <a:ext cx="679643" cy="3088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Raleway" panose="020B0503030101060003" pitchFamily="34" charset="0"/>
              </a:rPr>
              <a:t>¥3500</a:t>
            </a:r>
          </a:p>
        </p:txBody>
      </p:sp>
      <p:sp>
        <p:nvSpPr>
          <p:cNvPr id="17" name="Rectangle 16"/>
          <p:cNvSpPr/>
          <p:nvPr/>
        </p:nvSpPr>
        <p:spPr>
          <a:xfrm>
            <a:off x="3591998" y="958255"/>
            <a:ext cx="679643" cy="30880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400" b="1" dirty="0" smtClean="0">
                <a:latin typeface="Raleway" panose="020B0503030101060003" pitchFamily="34" charset="0"/>
              </a:rPr>
              <a:t>¥400</a:t>
            </a:r>
            <a:endParaRPr lang="en-US" sz="1400" b="1" dirty="0">
              <a:latin typeface="Raleway" panose="020B0503030101060003" pitchFamily="34" charset="0"/>
            </a:endParaRPr>
          </a:p>
        </p:txBody>
      </p:sp>
      <p:sp>
        <p:nvSpPr>
          <p:cNvPr id="18" name="Rectangle 17"/>
          <p:cNvSpPr/>
          <p:nvPr/>
        </p:nvSpPr>
        <p:spPr>
          <a:xfrm>
            <a:off x="5684829" y="960257"/>
            <a:ext cx="679643" cy="30880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Raleway" panose="020B0503030101060003" pitchFamily="34" charset="0"/>
              </a:rPr>
              <a:t>¥1000</a:t>
            </a:r>
            <a:endParaRPr lang="en-US" sz="1400" b="1" dirty="0">
              <a:latin typeface="Raleway" panose="020B0503030101060003" pitchFamily="34" charset="0"/>
            </a:endParaRPr>
          </a:p>
        </p:txBody>
      </p:sp>
      <p:pic>
        <p:nvPicPr>
          <p:cNvPr id="5" name="Picture 4" descr="softcoolblank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217" y="1392996"/>
            <a:ext cx="1843947" cy="1867289"/>
          </a:xfrm>
          <a:prstGeom prst="rect">
            <a:avLst/>
          </a:prstGeom>
        </p:spPr>
      </p:pic>
      <p:pic>
        <p:nvPicPr>
          <p:cNvPr id="6" name="Picture 5" descr="gatsbyicewipe.jpg"/>
          <p:cNvPicPr>
            <a:picLocks noChangeAspect="1"/>
          </p:cNvPicPr>
          <p:nvPr/>
        </p:nvPicPr>
        <p:blipFill>
          <a:blip r:embed="rId3">
            <a:extLst>
              <a:ext uri="{BEBA8EAE-BF5A-486C-A8C5-ECC9F3942E4B}">
                <a14:imgProps xmlns:a14="http://schemas.microsoft.com/office/drawing/2010/main">
                  <a14:imgLayer r:embed="rId4">
                    <a14:imgEffect>
                      <a14:backgroundRemoval t="3864" b="95682" l="10000" r="93409">
                        <a14:foregroundMark x1="68864" y1="53182" x2="68864" y2="53182"/>
                        <a14:foregroundMark x1="77955" y1="25455" x2="77955" y2="25455"/>
                        <a14:foregroundMark x1="78636" y1="50909" x2="78636" y2="50909"/>
                        <a14:foregroundMark x1="79318" y1="66591" x2="79318" y2="66591"/>
                        <a14:foregroundMark x1="74091" y1="61364" x2="74091" y2="61364"/>
                        <a14:foregroundMark x1="69773" y1="66591" x2="69773" y2="66591"/>
                      </a14:backgroundRemoval>
                    </a14:imgEffect>
                  </a14:imgLayer>
                </a14:imgProps>
              </a:ext>
              <a:ext uri="{28A0092B-C50C-407E-A947-70E740481C1C}">
                <a14:useLocalDpi xmlns:a14="http://schemas.microsoft.com/office/drawing/2010/main" val="0"/>
              </a:ext>
            </a:extLst>
          </a:blip>
          <a:stretch>
            <a:fillRect/>
          </a:stretch>
        </p:blipFill>
        <p:spPr>
          <a:xfrm>
            <a:off x="2537693" y="1269060"/>
            <a:ext cx="2108610" cy="2108610"/>
          </a:xfrm>
          <a:prstGeom prst="rect">
            <a:avLst/>
          </a:prstGeom>
        </p:spPr>
      </p:pic>
      <p:pic>
        <p:nvPicPr>
          <p:cNvPr id="7" name="Picture 6" descr="watercooltowel.jpg"/>
          <p:cNvPicPr>
            <a:picLocks noChangeAspect="1"/>
          </p:cNvPicPr>
          <p:nvPr/>
        </p:nvPicPr>
        <p:blipFill>
          <a:blip r:embed="rId5">
            <a:extLst>
              <a:ext uri="{BEBA8EAE-BF5A-486C-A8C5-ECC9F3942E4B}">
                <a14:imgProps xmlns:a14="http://schemas.microsoft.com/office/drawing/2010/main">
                  <a14:imgLayer r:embed="rId6">
                    <a14:imgEffect>
                      <a14:backgroundRemoval t="4050" b="97300" l="10000" r="95600">
                        <a14:backgroundMark x1="57500" y1="25150" x2="57500" y2="25150"/>
                      </a14:backgroundRemoval>
                    </a14:imgEffect>
                  </a14:imgLayer>
                </a14:imgProps>
              </a:ext>
              <a:ext uri="{28A0092B-C50C-407E-A947-70E740481C1C}">
                <a14:useLocalDpi xmlns:a14="http://schemas.microsoft.com/office/drawing/2010/main" val="0"/>
              </a:ext>
            </a:extLst>
          </a:blip>
          <a:stretch>
            <a:fillRect/>
          </a:stretch>
        </p:blipFill>
        <p:spPr>
          <a:xfrm>
            <a:off x="4527987" y="1125004"/>
            <a:ext cx="2313684" cy="2313684"/>
          </a:xfrm>
          <a:prstGeom prst="rect">
            <a:avLst/>
          </a:prstGeom>
        </p:spPr>
      </p:pic>
      <p:pic>
        <p:nvPicPr>
          <p:cNvPr id="8" name="Picture 7" descr="japaneseremote.png"/>
          <p:cNvPicPr>
            <a:picLocks noChangeAspect="1"/>
          </p:cNvPicPr>
          <p:nvPr/>
        </p:nvPicPr>
        <p:blipFill>
          <a:blip r:embed="rId7">
            <a:extLst>
              <a:ext uri="{BEBA8EAE-BF5A-486C-A8C5-ECC9F3942E4B}">
                <a14:imgProps xmlns:a14="http://schemas.microsoft.com/office/drawing/2010/main">
                  <a14:imgLayer r:embed="rId8">
                    <a14:imgEffect>
                      <a14:backgroundRemoval t="3534" b="98587" l="20991" r="75708">
                        <a14:foregroundMark x1="61321" y1="15194" x2="61321" y2="15194"/>
                        <a14:foregroundMark x1="56840" y1="13074" x2="56840" y2="13074"/>
                        <a14:foregroundMark x1="53066" y1="10601" x2="53066" y2="10601"/>
                        <a14:foregroundMark x1="49292" y1="15901" x2="49292" y2="15901"/>
                        <a14:foregroundMark x1="65566" y1="19435" x2="65566" y2="19435"/>
                        <a14:foregroundMark x1="32075" y1="58657" x2="32075" y2="58657"/>
                        <a14:foregroundMark x1="34670" y1="53710" x2="34670" y2="53710"/>
                        <a14:foregroundMark x1="37264" y1="48057" x2="37264" y2="48057"/>
                        <a14:foregroundMark x1="35613" y1="49823" x2="35613" y2="49823"/>
                        <a14:foregroundMark x1="39151" y1="42049" x2="39151" y2="42049"/>
                        <a14:foregroundMark x1="41509" y1="37456" x2="41509" y2="37456"/>
                        <a14:foregroundMark x1="43632" y1="32155" x2="43632" y2="32155"/>
                        <a14:foregroundMark x1="45283" y1="27915" x2="45283" y2="27915"/>
                        <a14:foregroundMark x1="48113" y1="20848" x2="48113" y2="20848"/>
                      </a14:backgroundRemoval>
                    </a14:imgEffect>
                  </a14:imgLayer>
                </a14:imgProps>
              </a:ext>
              <a:ext uri="{28A0092B-C50C-407E-A947-70E740481C1C}">
                <a14:useLocalDpi xmlns:a14="http://schemas.microsoft.com/office/drawing/2010/main" val="0"/>
              </a:ext>
            </a:extLst>
          </a:blip>
          <a:stretch>
            <a:fillRect/>
          </a:stretch>
        </p:blipFill>
        <p:spPr>
          <a:xfrm>
            <a:off x="6287028" y="1116873"/>
            <a:ext cx="3375019" cy="2252666"/>
          </a:xfrm>
          <a:prstGeom prst="rect">
            <a:avLst/>
          </a:prstGeom>
        </p:spPr>
      </p:pic>
      <p:pic>
        <p:nvPicPr>
          <p:cNvPr id="9" name="Picture 8" descr="seadra.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7720" y="4169758"/>
            <a:ext cx="637239" cy="637239"/>
          </a:xfrm>
          <a:prstGeom prst="rect">
            <a:avLst/>
          </a:prstGeom>
        </p:spPr>
      </p:pic>
      <p:pic>
        <p:nvPicPr>
          <p:cNvPr id="16" name="図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2000" y="0"/>
            <a:ext cx="762000" cy="762000"/>
          </a:xfrm>
          <a:prstGeom prst="rect">
            <a:avLst/>
          </a:prstGeom>
        </p:spPr>
      </p:pic>
    </p:spTree>
    <p:extLst>
      <p:ext uri="{BB962C8B-B14F-4D97-AF65-F5344CB8AC3E}">
        <p14:creationId xmlns:p14="http://schemas.microsoft.com/office/powerpoint/2010/main" val="143353617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solidFill>
                  <a:srgbClr val="00695C"/>
                </a:solidFill>
              </a:rPr>
              <a:t>Other summer problems</a:t>
            </a:r>
            <a:endParaRPr lang="en-US" sz="3200" dirty="0">
              <a:solidFill>
                <a:srgbClr val="00695C"/>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t>6</a:t>
            </a:fld>
            <a:endParaRPr lang="en-US" dirty="0"/>
          </a:p>
        </p:txBody>
      </p:sp>
      <p:sp>
        <p:nvSpPr>
          <p:cNvPr id="5" name="Oval 4"/>
          <p:cNvSpPr/>
          <p:nvPr/>
        </p:nvSpPr>
        <p:spPr>
          <a:xfrm>
            <a:off x="782919" y="1069119"/>
            <a:ext cx="499036" cy="499036"/>
          </a:xfrm>
          <a:prstGeom prst="ellipse">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latin typeface="Calibri Light" panose="020F0302020204030204" pitchFamily="34" charset="0"/>
              </a:rPr>
              <a:t>1</a:t>
            </a:r>
            <a:endParaRPr lang="en-US" sz="2400" b="1" dirty="0">
              <a:solidFill>
                <a:schemeClr val="tx1"/>
              </a:solidFill>
              <a:latin typeface="Calibri Light" panose="020F0302020204030204" pitchFamily="34" charset="0"/>
            </a:endParaRPr>
          </a:p>
        </p:txBody>
      </p:sp>
      <p:sp>
        <p:nvSpPr>
          <p:cNvPr id="7" name="Rectangle 6"/>
          <p:cNvSpPr/>
          <p:nvPr/>
        </p:nvSpPr>
        <p:spPr>
          <a:xfrm>
            <a:off x="1365663" y="1124720"/>
            <a:ext cx="1954381" cy="338554"/>
          </a:xfrm>
          <a:prstGeom prst="rect">
            <a:avLst/>
          </a:prstGeom>
        </p:spPr>
        <p:txBody>
          <a:bodyPr wrap="none">
            <a:spAutoFit/>
          </a:bodyPr>
          <a:lstStyle/>
          <a:p>
            <a:r>
              <a:rPr lang="en-US" sz="1600" b="1" dirty="0" smtClean="0">
                <a:latin typeface="Raleway" panose="020B0003030101060003" pitchFamily="34" charset="0"/>
              </a:rPr>
              <a:t>CULTURE SHOCK</a:t>
            </a:r>
            <a:endParaRPr lang="en-US" sz="1600" b="1" dirty="0">
              <a:latin typeface="Raleway" panose="020B0003030101060003" pitchFamily="34" charset="0"/>
            </a:endParaRPr>
          </a:p>
        </p:txBody>
      </p:sp>
      <p:sp>
        <p:nvSpPr>
          <p:cNvPr id="8" name="Oval 7"/>
          <p:cNvSpPr/>
          <p:nvPr/>
        </p:nvSpPr>
        <p:spPr>
          <a:xfrm>
            <a:off x="782919" y="1942166"/>
            <a:ext cx="499036" cy="499036"/>
          </a:xfrm>
          <a:prstGeom prst="ellipse">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Calibri Light" panose="020F0302020204030204" pitchFamily="34" charset="0"/>
              </a:rPr>
              <a:t>2</a:t>
            </a:r>
          </a:p>
        </p:txBody>
      </p:sp>
      <p:sp>
        <p:nvSpPr>
          <p:cNvPr id="10" name="Rectangle 9"/>
          <p:cNvSpPr/>
          <p:nvPr/>
        </p:nvSpPr>
        <p:spPr>
          <a:xfrm>
            <a:off x="1365663" y="1986831"/>
            <a:ext cx="1256173" cy="338554"/>
          </a:xfrm>
          <a:prstGeom prst="rect">
            <a:avLst/>
          </a:prstGeom>
        </p:spPr>
        <p:txBody>
          <a:bodyPr wrap="none">
            <a:spAutoFit/>
          </a:bodyPr>
          <a:lstStyle/>
          <a:p>
            <a:r>
              <a:rPr lang="en-US" sz="1600" b="1" dirty="0" smtClean="0">
                <a:latin typeface="Raleway" panose="020B0003030101060003" pitchFamily="34" charset="0"/>
              </a:rPr>
              <a:t>BOREDOM</a:t>
            </a:r>
            <a:endParaRPr lang="en-US" sz="1600" b="1" dirty="0">
              <a:latin typeface="Raleway" panose="020B0003030101060003" pitchFamily="34" charset="0"/>
            </a:endParaRPr>
          </a:p>
        </p:txBody>
      </p:sp>
      <p:sp>
        <p:nvSpPr>
          <p:cNvPr id="11" name="Oval 10"/>
          <p:cNvSpPr/>
          <p:nvPr/>
        </p:nvSpPr>
        <p:spPr>
          <a:xfrm>
            <a:off x="782919" y="2815213"/>
            <a:ext cx="499036" cy="499036"/>
          </a:xfrm>
          <a:prstGeom prst="ellipse">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Light" panose="020F0302020204030204" pitchFamily="34" charset="0"/>
              </a:rPr>
              <a:t>3</a:t>
            </a:r>
            <a:endParaRPr lang="en-US" sz="2400" dirty="0">
              <a:solidFill>
                <a:schemeClr val="tx1"/>
              </a:solidFill>
              <a:latin typeface="Calibri Light" panose="020F0302020204030204" pitchFamily="34" charset="0"/>
            </a:endParaRPr>
          </a:p>
        </p:txBody>
      </p:sp>
      <p:sp>
        <p:nvSpPr>
          <p:cNvPr id="13" name="Rectangle 12"/>
          <p:cNvSpPr/>
          <p:nvPr/>
        </p:nvSpPr>
        <p:spPr>
          <a:xfrm>
            <a:off x="1365663" y="2815213"/>
            <a:ext cx="1039668" cy="338554"/>
          </a:xfrm>
          <a:prstGeom prst="rect">
            <a:avLst/>
          </a:prstGeom>
        </p:spPr>
        <p:txBody>
          <a:bodyPr wrap="none">
            <a:spAutoFit/>
          </a:bodyPr>
          <a:lstStyle/>
          <a:p>
            <a:r>
              <a:rPr lang="en-US" sz="1600" b="1" dirty="0" smtClean="0">
                <a:latin typeface="Raleway" panose="020B0003030101060003" pitchFamily="34" charset="0"/>
              </a:rPr>
              <a:t>DRIVING</a:t>
            </a:r>
            <a:endParaRPr lang="en-US" sz="1600" b="1" dirty="0">
              <a:latin typeface="Raleway" panose="020B0003030101060003" pitchFamily="34" charset="0"/>
            </a:endParaRPr>
          </a:p>
        </p:txBody>
      </p:sp>
      <p:sp>
        <p:nvSpPr>
          <p:cNvPr id="14" name="Oval 13"/>
          <p:cNvSpPr/>
          <p:nvPr/>
        </p:nvSpPr>
        <p:spPr>
          <a:xfrm>
            <a:off x="767535" y="3688260"/>
            <a:ext cx="499036" cy="499036"/>
          </a:xfrm>
          <a:prstGeom prst="ellipse">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latin typeface="Calibri Light" panose="020F0302020204030204" pitchFamily="34" charset="0"/>
              </a:rPr>
              <a:t>4</a:t>
            </a:r>
            <a:endParaRPr lang="en-US" sz="2400" dirty="0">
              <a:solidFill>
                <a:schemeClr val="tx1"/>
              </a:solidFill>
              <a:latin typeface="Calibri Light" panose="020F0302020204030204" pitchFamily="34" charset="0"/>
            </a:endParaRPr>
          </a:p>
        </p:txBody>
      </p:sp>
      <p:sp>
        <p:nvSpPr>
          <p:cNvPr id="16" name="Rectangle 15"/>
          <p:cNvSpPr/>
          <p:nvPr/>
        </p:nvSpPr>
        <p:spPr>
          <a:xfrm>
            <a:off x="1365663" y="3684407"/>
            <a:ext cx="2967479" cy="584776"/>
          </a:xfrm>
          <a:prstGeom prst="rect">
            <a:avLst/>
          </a:prstGeom>
        </p:spPr>
        <p:txBody>
          <a:bodyPr wrap="none">
            <a:spAutoFit/>
          </a:bodyPr>
          <a:lstStyle/>
          <a:p>
            <a:r>
              <a:rPr lang="en-US" sz="1600" b="1" dirty="0" smtClean="0">
                <a:latin typeface="Raleway" panose="020B0003030101060003" pitchFamily="34" charset="0"/>
              </a:rPr>
              <a:t>SIGNING UP FOR INTERNET </a:t>
            </a:r>
          </a:p>
          <a:p>
            <a:r>
              <a:rPr lang="en-US" sz="1600" b="1" dirty="0" smtClean="0">
                <a:latin typeface="Raleway" panose="020B0003030101060003" pitchFamily="34" charset="0"/>
              </a:rPr>
              <a:t>OR A CELL PHONE</a:t>
            </a:r>
            <a:endParaRPr lang="en-US" sz="1600" b="1" dirty="0">
              <a:latin typeface="Raleway" panose="020B0003030101060003" pitchFamily="34" charset="0"/>
            </a:endParaRPr>
          </a:p>
        </p:txBody>
      </p:sp>
      <p:pic>
        <p:nvPicPr>
          <p:cNvPr id="2" name="Picture 1" descr="mukdit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597" y="1270084"/>
            <a:ext cx="5707439" cy="2212731"/>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251402510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3208234" y="1842589"/>
            <a:ext cx="511386" cy="378118"/>
          </a:xfrm>
          <a:prstGeom prst="line">
            <a:avLst/>
          </a:prstGeom>
          <a:ln w="15875">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noAutofit/>
          </a:bodyPr>
          <a:lstStyle/>
          <a:p>
            <a:r>
              <a:rPr lang="en-US" sz="2800" dirty="0" smtClean="0">
                <a:solidFill>
                  <a:srgbClr val="00695C"/>
                </a:solidFill>
              </a:rPr>
              <a:t>CULTURE SHOCK</a:t>
            </a:r>
            <a:endParaRPr lang="en-US" sz="2800" dirty="0">
              <a:solidFill>
                <a:srgbClr val="00695C"/>
              </a:solidFill>
            </a:endParaRPr>
          </a:p>
        </p:txBody>
      </p:sp>
      <p:sp>
        <p:nvSpPr>
          <p:cNvPr id="4" name="Slide Number Placeholder 3"/>
          <p:cNvSpPr>
            <a:spLocks noGrp="1"/>
          </p:cNvSpPr>
          <p:nvPr>
            <p:ph type="sldNum" sz="quarter" idx="12"/>
          </p:nvPr>
        </p:nvSpPr>
        <p:spPr/>
        <p:txBody>
          <a:bodyPr/>
          <a:lstStyle/>
          <a:p>
            <a:fld id="{D60D1EDE-7116-2443-9BDD-368CE5B37660}" type="slidenum">
              <a:rPr lang="en-US" smtClean="0"/>
              <a:t>7</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103" name="Straight Connector 102"/>
          <p:cNvCxnSpPr/>
          <p:nvPr/>
        </p:nvCxnSpPr>
        <p:spPr>
          <a:xfrm flipH="1">
            <a:off x="5314483" y="1761969"/>
            <a:ext cx="525148" cy="458738"/>
          </a:xfrm>
          <a:prstGeom prst="line">
            <a:avLst/>
          </a:prstGeom>
          <a:ln w="15875">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H="1">
            <a:off x="3323206" y="3312949"/>
            <a:ext cx="511387" cy="402905"/>
          </a:xfrm>
          <a:prstGeom prst="line">
            <a:avLst/>
          </a:prstGeom>
          <a:ln w="15875">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5204478" y="3330546"/>
            <a:ext cx="525148" cy="387026"/>
          </a:xfrm>
          <a:prstGeom prst="line">
            <a:avLst/>
          </a:prstGeom>
          <a:ln w="15875">
            <a:solidFill>
              <a:srgbClr val="0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60" name="Oval 59"/>
          <p:cNvSpPr>
            <a:spLocks noChangeAspect="1"/>
          </p:cNvSpPr>
          <p:nvPr/>
        </p:nvSpPr>
        <p:spPr>
          <a:xfrm>
            <a:off x="3638271" y="1761969"/>
            <a:ext cx="1800881" cy="181164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Rectangle 97"/>
          <p:cNvSpPr/>
          <p:nvPr/>
        </p:nvSpPr>
        <p:spPr>
          <a:xfrm>
            <a:off x="3834591" y="2369043"/>
            <a:ext cx="1479892" cy="646331"/>
          </a:xfrm>
          <a:prstGeom prst="rect">
            <a:avLst/>
          </a:prstGeom>
        </p:spPr>
        <p:txBody>
          <a:bodyPr wrap="none">
            <a:spAutoFit/>
          </a:bodyPr>
          <a:lstStyle/>
          <a:p>
            <a:pPr algn="ctr"/>
            <a:r>
              <a:rPr lang="en-US" b="1" dirty="0" smtClean="0">
                <a:solidFill>
                  <a:schemeClr val="bg1"/>
                </a:solidFill>
                <a:latin typeface="Raleway" panose="020B0003030101060003" pitchFamily="34" charset="0"/>
              </a:rPr>
              <a:t>BREAKING</a:t>
            </a:r>
          </a:p>
          <a:p>
            <a:pPr algn="ctr"/>
            <a:r>
              <a:rPr lang="en-US" b="1" dirty="0" smtClean="0">
                <a:solidFill>
                  <a:schemeClr val="bg1"/>
                </a:solidFill>
                <a:latin typeface="Raleway" panose="020B0003030101060003" pitchFamily="34" charset="0"/>
              </a:rPr>
              <a:t>CONTRACT</a:t>
            </a:r>
            <a:endParaRPr lang="en-US" b="1" dirty="0">
              <a:solidFill>
                <a:schemeClr val="bg1"/>
              </a:solidFill>
              <a:latin typeface="Raleway" panose="020B0003030101060003" pitchFamily="34" charset="0"/>
            </a:endParaRPr>
          </a:p>
        </p:txBody>
      </p:sp>
      <p:sp>
        <p:nvSpPr>
          <p:cNvPr id="29" name="Oval 28"/>
          <p:cNvSpPr>
            <a:spLocks noChangeAspect="1"/>
          </p:cNvSpPr>
          <p:nvPr/>
        </p:nvSpPr>
        <p:spPr>
          <a:xfrm>
            <a:off x="1851633" y="788811"/>
            <a:ext cx="1389844" cy="1389844"/>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839629" y="796158"/>
            <a:ext cx="1382497" cy="1382497"/>
          </a:xfrm>
          <a:prstGeom prst="ellipse">
            <a:avLst/>
          </a:prstGeom>
          <a:solidFill>
            <a:schemeClr val="accent5"/>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1988187" y="3330546"/>
            <a:ext cx="1389844" cy="1389844"/>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5729626" y="3330546"/>
            <a:ext cx="1384269" cy="1328354"/>
          </a:xfrm>
          <a:prstGeom prst="ellipse">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p:cNvSpPr/>
          <p:nvPr/>
        </p:nvSpPr>
        <p:spPr>
          <a:xfrm>
            <a:off x="5839631" y="1300304"/>
            <a:ext cx="1428659" cy="369332"/>
          </a:xfrm>
          <a:prstGeom prst="rect">
            <a:avLst/>
          </a:prstGeom>
        </p:spPr>
        <p:txBody>
          <a:bodyPr wrap="none">
            <a:spAutoFit/>
          </a:bodyPr>
          <a:lstStyle/>
          <a:p>
            <a:pPr algn="ctr"/>
            <a:r>
              <a:rPr lang="en-US" b="1" dirty="0" smtClean="0">
                <a:solidFill>
                  <a:schemeClr val="bg1"/>
                </a:solidFill>
                <a:latin typeface="Raleway" panose="020B0003030101060003" pitchFamily="34" charset="0"/>
              </a:rPr>
              <a:t>LIFESTYLE</a:t>
            </a:r>
          </a:p>
        </p:txBody>
      </p:sp>
      <p:sp>
        <p:nvSpPr>
          <p:cNvPr id="43" name="Rectangle 42"/>
          <p:cNvSpPr/>
          <p:nvPr/>
        </p:nvSpPr>
        <p:spPr>
          <a:xfrm>
            <a:off x="5667531" y="3871460"/>
            <a:ext cx="1554595" cy="307777"/>
          </a:xfrm>
          <a:prstGeom prst="rect">
            <a:avLst/>
          </a:prstGeom>
        </p:spPr>
        <p:txBody>
          <a:bodyPr wrap="none">
            <a:spAutoFit/>
          </a:bodyPr>
          <a:lstStyle/>
          <a:p>
            <a:pPr algn="ctr"/>
            <a:r>
              <a:rPr lang="en-US" sz="1400" b="1" dirty="0" smtClean="0">
                <a:solidFill>
                  <a:schemeClr val="bg1"/>
                </a:solidFill>
                <a:latin typeface="Raleway" panose="020B0003030101060003" pitchFamily="34" charset="0"/>
              </a:rPr>
              <a:t>EXPECTATIONS</a:t>
            </a:r>
          </a:p>
        </p:txBody>
      </p:sp>
      <p:sp>
        <p:nvSpPr>
          <p:cNvPr id="46" name="Rectangle 45"/>
          <p:cNvSpPr/>
          <p:nvPr/>
        </p:nvSpPr>
        <p:spPr>
          <a:xfrm>
            <a:off x="1922569" y="3900174"/>
            <a:ext cx="1505528" cy="369332"/>
          </a:xfrm>
          <a:prstGeom prst="rect">
            <a:avLst/>
          </a:prstGeom>
        </p:spPr>
        <p:txBody>
          <a:bodyPr wrap="none">
            <a:spAutoFit/>
          </a:bodyPr>
          <a:lstStyle/>
          <a:p>
            <a:pPr algn="ctr"/>
            <a:r>
              <a:rPr lang="en-US" b="1" dirty="0" smtClean="0">
                <a:solidFill>
                  <a:schemeClr val="bg1"/>
                </a:solidFill>
                <a:latin typeface="Raleway" panose="020B0003030101060003" pitchFamily="34" charset="0"/>
              </a:rPr>
              <a:t>LANGUAGE</a:t>
            </a:r>
          </a:p>
        </p:txBody>
      </p:sp>
      <p:sp>
        <p:nvSpPr>
          <p:cNvPr id="47" name="Rectangle 46"/>
          <p:cNvSpPr/>
          <p:nvPr/>
        </p:nvSpPr>
        <p:spPr>
          <a:xfrm>
            <a:off x="1922569" y="1300304"/>
            <a:ext cx="1270300" cy="369332"/>
          </a:xfrm>
          <a:prstGeom prst="rect">
            <a:avLst/>
          </a:prstGeom>
        </p:spPr>
        <p:txBody>
          <a:bodyPr wrap="none">
            <a:spAutoFit/>
          </a:bodyPr>
          <a:lstStyle/>
          <a:p>
            <a:pPr algn="ctr"/>
            <a:r>
              <a:rPr lang="en-US" b="1" dirty="0" smtClean="0">
                <a:solidFill>
                  <a:schemeClr val="bg1"/>
                </a:solidFill>
                <a:latin typeface="Raleway" panose="020B0003030101060003" pitchFamily="34" charset="0"/>
              </a:rPr>
              <a:t>CULTURE</a:t>
            </a:r>
            <a:endParaRPr lang="en-US" b="1" dirty="0">
              <a:solidFill>
                <a:schemeClr val="bg1"/>
              </a:solidFill>
              <a:latin typeface="Raleway" panose="020B0003030101060003" pitchFamily="34" charset="0"/>
            </a:endParaRPr>
          </a:p>
        </p:txBody>
      </p:sp>
      <p:pic>
        <p:nvPicPr>
          <p:cNvPr id="9" name="Picture 8" descr="totodile.jpg"/>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8358" y1="12500" x2="28358" y2="12500"/>
                        <a14:foregroundMark x1="9950" y1="15000" x2="9950" y2="15000"/>
                        <a14:foregroundMark x1="59204" y1="21875" x2="59204" y2="21875"/>
                      </a14:backgroundRemoval>
                    </a14:imgEffect>
                  </a14:imgLayer>
                </a14:imgProps>
              </a:ext>
              <a:ext uri="{28A0092B-C50C-407E-A947-70E740481C1C}">
                <a14:useLocalDpi xmlns:a14="http://schemas.microsoft.com/office/drawing/2010/main" val="0"/>
              </a:ext>
            </a:extLst>
          </a:blip>
          <a:stretch>
            <a:fillRect/>
          </a:stretch>
        </p:blipFill>
        <p:spPr>
          <a:xfrm>
            <a:off x="7886692" y="3319806"/>
            <a:ext cx="970544" cy="1545145"/>
          </a:xfrm>
          <a:prstGeom prst="rect">
            <a:avLst/>
          </a:prstGeom>
        </p:spPr>
      </p:pic>
      <p:pic>
        <p:nvPicPr>
          <p:cNvPr id="21" name="図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036" y="19050"/>
            <a:ext cx="762000" cy="762000"/>
          </a:xfrm>
          <a:prstGeom prst="rect">
            <a:avLst/>
          </a:prstGeom>
        </p:spPr>
      </p:pic>
    </p:spTree>
    <p:extLst>
      <p:ext uri="{BB962C8B-B14F-4D97-AF65-F5344CB8AC3E}">
        <p14:creationId xmlns:p14="http://schemas.microsoft.com/office/powerpoint/2010/main" val="394803323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23" name="Shape 1833"/>
          <p:cNvSpPr/>
          <p:nvPr/>
        </p:nvSpPr>
        <p:spPr>
          <a:xfrm>
            <a:off x="0" y="0"/>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lang="en-US" dirty="0" smtClean="0">
              <a:latin typeface="Raleway"/>
              <a:cs typeface="Raleway"/>
            </a:endParaRPr>
          </a:p>
        </p:txBody>
      </p:sp>
      <p:sp>
        <p:nvSpPr>
          <p:cNvPr id="6" name="Rectangle 5"/>
          <p:cNvSpPr/>
          <p:nvPr/>
        </p:nvSpPr>
        <p:spPr>
          <a:xfrm>
            <a:off x="577046" y="560070"/>
            <a:ext cx="4012099" cy="2600325"/>
          </a:xfrm>
          <a:prstGeom prst="rect">
            <a:avLst/>
          </a:prstGeom>
          <a:solidFill>
            <a:srgbClr val="FFFFFF">
              <a:alpha val="90000"/>
            </a:srgbClr>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endParaRPr lang="en-US" sz="2800" b="1" dirty="0" smtClean="0">
              <a:solidFill>
                <a:schemeClr val="accent1"/>
              </a:solidFill>
              <a:latin typeface="Raleway"/>
              <a:cs typeface="Raleway"/>
            </a:endParaRPr>
          </a:p>
          <a:p>
            <a:pPr lvl="1">
              <a:lnSpc>
                <a:spcPct val="140000"/>
              </a:lnSpc>
            </a:pPr>
            <a:endParaRPr lang="en-US" sz="400" b="1" dirty="0" smtClean="0">
              <a:latin typeface="Raleway"/>
              <a:cs typeface="Raleway"/>
            </a:endParaRPr>
          </a:p>
        </p:txBody>
      </p:sp>
      <p:sp>
        <p:nvSpPr>
          <p:cNvPr id="2" name="Rectangle 1"/>
          <p:cNvSpPr/>
          <p:nvPr/>
        </p:nvSpPr>
        <p:spPr>
          <a:xfrm>
            <a:off x="445535" y="1223441"/>
            <a:ext cx="4216000" cy="523220"/>
          </a:xfrm>
          <a:prstGeom prst="rect">
            <a:avLst/>
          </a:prstGeom>
        </p:spPr>
        <p:txBody>
          <a:bodyPr wrap="square">
            <a:spAutoFit/>
          </a:bodyPr>
          <a:lstStyle/>
          <a:p>
            <a:pPr lvl="1"/>
            <a:endParaRPr lang="en-US" sz="2800" b="1" dirty="0">
              <a:latin typeface="Raleway"/>
              <a:cs typeface="Raleway"/>
            </a:endParaRPr>
          </a:p>
        </p:txBody>
      </p:sp>
      <p:sp>
        <p:nvSpPr>
          <p:cNvPr id="15" name="Rectangle 14"/>
          <p:cNvSpPr/>
          <p:nvPr/>
        </p:nvSpPr>
        <p:spPr>
          <a:xfrm>
            <a:off x="577047" y="2177548"/>
            <a:ext cx="3932088" cy="307777"/>
          </a:xfrm>
          <a:prstGeom prst="rect">
            <a:avLst/>
          </a:prstGeom>
        </p:spPr>
        <p:txBody>
          <a:bodyPr wrap="square">
            <a:spAutoFit/>
          </a:bodyPr>
          <a:lstStyle/>
          <a:p>
            <a:pPr lvl="1"/>
            <a:endParaRPr lang="en-US" sz="1400" dirty="0">
              <a:solidFill>
                <a:srgbClr val="4B4B4B"/>
              </a:solidFill>
              <a:latin typeface="+mj-lt"/>
              <a:cs typeface="Raleway"/>
            </a:endParaRPr>
          </a:p>
        </p:txBody>
      </p:sp>
      <p:sp>
        <p:nvSpPr>
          <p:cNvPr id="16" name="Rectangle 15"/>
          <p:cNvSpPr/>
          <p:nvPr/>
        </p:nvSpPr>
        <p:spPr>
          <a:xfrm>
            <a:off x="729447" y="2329948"/>
            <a:ext cx="3932088" cy="307777"/>
          </a:xfrm>
          <a:prstGeom prst="rect">
            <a:avLst/>
          </a:prstGeom>
        </p:spPr>
        <p:txBody>
          <a:bodyPr wrap="square">
            <a:spAutoFit/>
          </a:bodyPr>
          <a:lstStyle/>
          <a:p>
            <a:pPr lvl="1"/>
            <a:endParaRPr lang="en-US" sz="1400" dirty="0">
              <a:solidFill>
                <a:srgbClr val="4B4B4B"/>
              </a:solidFill>
              <a:latin typeface="+mj-lt"/>
              <a:cs typeface="Raleway"/>
            </a:endParaRPr>
          </a:p>
        </p:txBody>
      </p:sp>
      <p:sp>
        <p:nvSpPr>
          <p:cNvPr id="24" name="TextBox 23"/>
          <p:cNvSpPr txBox="1"/>
          <p:nvPr/>
        </p:nvSpPr>
        <p:spPr>
          <a:xfrm>
            <a:off x="4661535" y="259480"/>
            <a:ext cx="4269099" cy="707886"/>
          </a:xfrm>
          <a:prstGeom prst="rect">
            <a:avLst/>
          </a:prstGeom>
          <a:noFill/>
        </p:spPr>
        <p:txBody>
          <a:bodyPr wrap="square" rtlCol="0">
            <a:spAutoFit/>
          </a:bodyPr>
          <a:lstStyle/>
          <a:p>
            <a:pPr algn="ctr"/>
            <a:r>
              <a:rPr lang="en-US" sz="4000" b="1" dirty="0" smtClean="0">
                <a:solidFill>
                  <a:srgbClr val="FFFFFF"/>
                </a:solidFill>
              </a:rPr>
              <a:t>CULTURE SHOCK</a:t>
            </a:r>
            <a:endParaRPr lang="en-US" sz="4000" b="1" dirty="0">
              <a:solidFill>
                <a:srgbClr val="FFFFFF"/>
              </a:solidFill>
            </a:endParaRPr>
          </a:p>
        </p:txBody>
      </p:sp>
      <p:pic>
        <p:nvPicPr>
          <p:cNvPr id="3" name="Picture 2" descr="pickachuchock.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47" y="560069"/>
            <a:ext cx="4012098" cy="2600325"/>
          </a:xfrm>
          <a:prstGeom prst="rect">
            <a:avLst/>
          </a:prstGeom>
        </p:spPr>
      </p:pic>
      <p:sp>
        <p:nvSpPr>
          <p:cNvPr id="5" name="TextBox 4"/>
          <p:cNvSpPr txBox="1"/>
          <p:nvPr/>
        </p:nvSpPr>
        <p:spPr>
          <a:xfrm>
            <a:off x="4943256" y="969634"/>
            <a:ext cx="3987378" cy="3877985"/>
          </a:xfrm>
          <a:prstGeom prst="rect">
            <a:avLst/>
          </a:prstGeom>
          <a:noFill/>
        </p:spPr>
        <p:txBody>
          <a:bodyPr wrap="square" rtlCol="0">
            <a:spAutoFit/>
          </a:bodyPr>
          <a:lstStyle/>
          <a:p>
            <a:r>
              <a:rPr lang="en-US" sz="2400" dirty="0">
                <a:solidFill>
                  <a:schemeClr val="bg1"/>
                </a:solidFill>
              </a:rPr>
              <a:t>	</a:t>
            </a:r>
            <a:r>
              <a:rPr lang="en-US" sz="2400" dirty="0" smtClean="0">
                <a:solidFill>
                  <a:schemeClr val="bg1"/>
                </a:solidFill>
              </a:rPr>
              <a:t>The Solution</a:t>
            </a:r>
          </a:p>
          <a:p>
            <a:endParaRPr lang="en-US" sz="2400" dirty="0" smtClean="0">
              <a:solidFill>
                <a:schemeClr val="bg1"/>
              </a:solidFill>
            </a:endParaRPr>
          </a:p>
          <a:p>
            <a:pPr marL="342900" indent="-342900">
              <a:buFont typeface="Arial"/>
              <a:buChar char="•"/>
            </a:pPr>
            <a:r>
              <a:rPr lang="en-US" dirty="0" smtClean="0">
                <a:solidFill>
                  <a:schemeClr val="bg1"/>
                </a:solidFill>
              </a:rPr>
              <a:t>Limited and quickly forgotten</a:t>
            </a:r>
          </a:p>
          <a:p>
            <a:pPr marL="342900" indent="-342900">
              <a:buFont typeface="Arial"/>
              <a:buChar char="•"/>
            </a:pPr>
            <a:r>
              <a:rPr lang="en-US" dirty="0" smtClean="0">
                <a:solidFill>
                  <a:schemeClr val="bg1"/>
                </a:solidFill>
              </a:rPr>
              <a:t>Don’t ask “why?”</a:t>
            </a:r>
          </a:p>
          <a:p>
            <a:pPr marL="342900" indent="-342900">
              <a:buFont typeface="Arial"/>
              <a:buChar char="•"/>
            </a:pPr>
            <a:r>
              <a:rPr lang="en-US" dirty="0" smtClean="0">
                <a:solidFill>
                  <a:schemeClr val="bg1"/>
                </a:solidFill>
              </a:rPr>
              <a:t>Do not bottle it up</a:t>
            </a:r>
          </a:p>
          <a:p>
            <a:pPr marL="342900" indent="-342900">
              <a:buFont typeface="Arial"/>
              <a:buChar char="•"/>
            </a:pPr>
            <a:r>
              <a:rPr lang="en-US" dirty="0" smtClean="0">
                <a:solidFill>
                  <a:schemeClr val="bg1"/>
                </a:solidFill>
              </a:rPr>
              <a:t>Talk to fellow:</a:t>
            </a:r>
          </a:p>
          <a:p>
            <a:pPr marL="800100" lvl="1" indent="-342900">
              <a:buFont typeface="Arial"/>
              <a:buChar char="•"/>
            </a:pPr>
            <a:r>
              <a:rPr lang="en-US" dirty="0" smtClean="0">
                <a:solidFill>
                  <a:schemeClr val="bg1"/>
                </a:solidFill>
              </a:rPr>
              <a:t>JETs</a:t>
            </a:r>
          </a:p>
          <a:p>
            <a:pPr marL="800100" lvl="1" indent="-342900">
              <a:buFont typeface="Arial"/>
              <a:buChar char="•"/>
            </a:pPr>
            <a:r>
              <a:rPr lang="en-US" dirty="0" smtClean="0">
                <a:solidFill>
                  <a:schemeClr val="bg1"/>
                </a:solidFill>
              </a:rPr>
              <a:t>Friends</a:t>
            </a:r>
          </a:p>
          <a:p>
            <a:pPr marL="800100" lvl="1" indent="-342900">
              <a:buFont typeface="Arial"/>
              <a:buChar char="•"/>
            </a:pPr>
            <a:r>
              <a:rPr lang="en-US" dirty="0" smtClean="0">
                <a:solidFill>
                  <a:schemeClr val="bg1"/>
                </a:solidFill>
              </a:rPr>
              <a:t>Family back home</a:t>
            </a:r>
          </a:p>
          <a:p>
            <a:pPr marL="342900" indent="-342900">
              <a:buFont typeface="Arial"/>
              <a:buChar char="•"/>
            </a:pPr>
            <a:r>
              <a:rPr lang="en-US" dirty="0" smtClean="0">
                <a:solidFill>
                  <a:schemeClr val="bg1"/>
                </a:solidFill>
              </a:rPr>
              <a:t>Stay active</a:t>
            </a:r>
          </a:p>
          <a:p>
            <a:pPr marL="342900" indent="-342900">
              <a:buFont typeface="Arial"/>
              <a:buChar char="•"/>
            </a:pPr>
            <a:r>
              <a:rPr lang="en-US" dirty="0" smtClean="0">
                <a:solidFill>
                  <a:schemeClr val="bg1"/>
                </a:solidFill>
              </a:rPr>
              <a:t>Contact a PA (Brandon and/or Janice)</a:t>
            </a:r>
          </a:p>
          <a:p>
            <a:pPr marL="342900" indent="-342900">
              <a:buFont typeface="Arial"/>
              <a:buChar char="•"/>
            </a:pPr>
            <a:r>
              <a:rPr lang="en-US" dirty="0" smtClean="0">
                <a:solidFill>
                  <a:schemeClr val="bg1"/>
                </a:solidFill>
              </a:rPr>
              <a:t>Remember that “your” Japan is not all of Japan.</a:t>
            </a:r>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127974468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23" name="Shape 1833"/>
          <p:cNvSpPr/>
          <p:nvPr/>
        </p:nvSpPr>
        <p:spPr>
          <a:xfrm>
            <a:off x="0" y="0"/>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lang="en-US" dirty="0" smtClean="0">
              <a:latin typeface="Raleway"/>
              <a:cs typeface="Raleway"/>
            </a:endParaRPr>
          </a:p>
        </p:txBody>
      </p:sp>
      <p:sp>
        <p:nvSpPr>
          <p:cNvPr id="2" name="Rectangle 1"/>
          <p:cNvSpPr/>
          <p:nvPr/>
        </p:nvSpPr>
        <p:spPr>
          <a:xfrm>
            <a:off x="445535" y="1223441"/>
            <a:ext cx="4216000" cy="523220"/>
          </a:xfrm>
          <a:prstGeom prst="rect">
            <a:avLst/>
          </a:prstGeom>
        </p:spPr>
        <p:txBody>
          <a:bodyPr wrap="square">
            <a:spAutoFit/>
          </a:bodyPr>
          <a:lstStyle/>
          <a:p>
            <a:pPr lvl="1"/>
            <a:endParaRPr lang="en-US" sz="2800" b="1" dirty="0">
              <a:latin typeface="Raleway"/>
              <a:cs typeface="Raleway"/>
            </a:endParaRPr>
          </a:p>
        </p:txBody>
      </p:sp>
      <p:sp>
        <p:nvSpPr>
          <p:cNvPr id="15" name="Rectangle 14"/>
          <p:cNvSpPr/>
          <p:nvPr/>
        </p:nvSpPr>
        <p:spPr>
          <a:xfrm>
            <a:off x="577047" y="2177548"/>
            <a:ext cx="3932088" cy="307777"/>
          </a:xfrm>
          <a:prstGeom prst="rect">
            <a:avLst/>
          </a:prstGeom>
        </p:spPr>
        <p:txBody>
          <a:bodyPr wrap="square">
            <a:spAutoFit/>
          </a:bodyPr>
          <a:lstStyle/>
          <a:p>
            <a:pPr lvl="1"/>
            <a:endParaRPr lang="en-US" sz="1400" dirty="0">
              <a:solidFill>
                <a:srgbClr val="4B4B4B"/>
              </a:solidFill>
              <a:latin typeface="+mj-lt"/>
              <a:cs typeface="Raleway"/>
            </a:endParaRPr>
          </a:p>
        </p:txBody>
      </p:sp>
      <p:sp>
        <p:nvSpPr>
          <p:cNvPr id="16" name="Rectangle 15"/>
          <p:cNvSpPr/>
          <p:nvPr/>
        </p:nvSpPr>
        <p:spPr>
          <a:xfrm>
            <a:off x="729447" y="2329948"/>
            <a:ext cx="3932088" cy="307777"/>
          </a:xfrm>
          <a:prstGeom prst="rect">
            <a:avLst/>
          </a:prstGeom>
        </p:spPr>
        <p:txBody>
          <a:bodyPr wrap="square">
            <a:spAutoFit/>
          </a:bodyPr>
          <a:lstStyle/>
          <a:p>
            <a:pPr lvl="1"/>
            <a:endParaRPr lang="en-US" sz="1400" dirty="0">
              <a:solidFill>
                <a:srgbClr val="4B4B4B"/>
              </a:solidFill>
              <a:latin typeface="+mj-lt"/>
              <a:cs typeface="Raleway"/>
            </a:endParaRPr>
          </a:p>
        </p:txBody>
      </p:sp>
      <p:sp>
        <p:nvSpPr>
          <p:cNvPr id="24" name="TextBox 23"/>
          <p:cNvSpPr txBox="1"/>
          <p:nvPr/>
        </p:nvSpPr>
        <p:spPr>
          <a:xfrm>
            <a:off x="240036" y="110173"/>
            <a:ext cx="4269099" cy="707886"/>
          </a:xfrm>
          <a:prstGeom prst="rect">
            <a:avLst/>
          </a:prstGeom>
          <a:noFill/>
        </p:spPr>
        <p:txBody>
          <a:bodyPr wrap="square" rtlCol="0">
            <a:spAutoFit/>
          </a:bodyPr>
          <a:lstStyle/>
          <a:p>
            <a:pPr algn="ctr"/>
            <a:r>
              <a:rPr lang="en-US" sz="4000" b="1" dirty="0" smtClean="0">
                <a:solidFill>
                  <a:srgbClr val="FFFFFF"/>
                </a:solidFill>
              </a:rPr>
              <a:t>BOREDOM</a:t>
            </a:r>
            <a:endParaRPr lang="en-US" sz="4000" b="1" dirty="0">
              <a:solidFill>
                <a:srgbClr val="FFFFFF"/>
              </a:solidFill>
            </a:endParaRPr>
          </a:p>
        </p:txBody>
      </p:sp>
      <p:sp>
        <p:nvSpPr>
          <p:cNvPr id="5" name="TextBox 4"/>
          <p:cNvSpPr txBox="1"/>
          <p:nvPr/>
        </p:nvSpPr>
        <p:spPr>
          <a:xfrm>
            <a:off x="240036" y="886343"/>
            <a:ext cx="3987378" cy="3170099"/>
          </a:xfrm>
          <a:prstGeom prst="rect">
            <a:avLst/>
          </a:prstGeom>
          <a:noFill/>
        </p:spPr>
        <p:txBody>
          <a:bodyPr wrap="square" rtlCol="0">
            <a:spAutoFit/>
          </a:bodyPr>
          <a:lstStyle/>
          <a:p>
            <a:pPr algn="ctr"/>
            <a:r>
              <a:rPr lang="en-US" sz="2800" dirty="0" smtClean="0">
                <a:solidFill>
                  <a:schemeClr val="bg1"/>
                </a:solidFill>
              </a:rPr>
              <a:t>The Problem</a:t>
            </a:r>
          </a:p>
          <a:p>
            <a:endParaRPr lang="en-US" sz="2400" dirty="0" smtClean="0">
              <a:solidFill>
                <a:schemeClr val="bg1"/>
              </a:solidFill>
            </a:endParaRPr>
          </a:p>
          <a:p>
            <a:pPr marL="342900" indent="-342900">
              <a:buFont typeface="Arial"/>
              <a:buChar char="•"/>
            </a:pPr>
            <a:r>
              <a:rPr lang="en-US" sz="2400" dirty="0" smtClean="0">
                <a:solidFill>
                  <a:schemeClr val="bg1"/>
                </a:solidFill>
              </a:rPr>
              <a:t>Arrive during summer break and </a:t>
            </a:r>
            <a:r>
              <a:rPr lang="en-US" sz="2400" dirty="0" err="1" smtClean="0">
                <a:solidFill>
                  <a:schemeClr val="bg1"/>
                </a:solidFill>
              </a:rPr>
              <a:t>Obon</a:t>
            </a:r>
            <a:r>
              <a:rPr lang="en-US" sz="2400" dirty="0" smtClean="0">
                <a:solidFill>
                  <a:schemeClr val="bg1"/>
                </a:solidFill>
              </a:rPr>
              <a:t> season.</a:t>
            </a:r>
          </a:p>
          <a:p>
            <a:pPr marL="342900" indent="-342900">
              <a:buFont typeface="Arial"/>
              <a:buChar char="•"/>
            </a:pPr>
            <a:r>
              <a:rPr lang="en-US" sz="2400" dirty="0" smtClean="0">
                <a:solidFill>
                  <a:schemeClr val="bg1"/>
                </a:solidFill>
              </a:rPr>
              <a:t>No classes</a:t>
            </a:r>
          </a:p>
          <a:p>
            <a:pPr marL="342900" indent="-342900">
              <a:buFont typeface="Arial"/>
              <a:buChar char="•"/>
            </a:pPr>
            <a:r>
              <a:rPr lang="en-US" sz="2400" dirty="0" smtClean="0">
                <a:solidFill>
                  <a:schemeClr val="bg1"/>
                </a:solidFill>
              </a:rPr>
              <a:t>Little work</a:t>
            </a:r>
          </a:p>
          <a:p>
            <a:pPr marL="342900" indent="-342900">
              <a:buFont typeface="Arial"/>
              <a:buChar char="•"/>
            </a:pPr>
            <a:r>
              <a:rPr lang="en-US" sz="2400" dirty="0" smtClean="0">
                <a:solidFill>
                  <a:schemeClr val="bg1"/>
                </a:solidFill>
              </a:rPr>
              <a:t>Few responsibilities</a:t>
            </a:r>
          </a:p>
          <a:p>
            <a:pPr marL="342900" indent="-342900">
              <a:buFont typeface="Arial"/>
              <a:buChar char="•"/>
            </a:pPr>
            <a:r>
              <a:rPr lang="en-US" sz="2400" dirty="0" smtClean="0">
                <a:solidFill>
                  <a:schemeClr val="bg1"/>
                </a:solidFill>
              </a:rPr>
              <a:t>Feeling of uselessness</a:t>
            </a:r>
          </a:p>
        </p:txBody>
      </p:sp>
      <p:pic>
        <p:nvPicPr>
          <p:cNvPr id="4" name="Picture 3" descr="slowbro.gif"/>
          <p:cNvPicPr>
            <a:picLocks noChangeAspect="1"/>
          </p:cNvPicPr>
          <p:nvPr/>
        </p:nvPicPr>
        <p:blipFill>
          <a:blip r:embed="rId2">
            <a:extLst>
              <a:ext uri="{BEBA8EAE-BF5A-486C-A8C5-ECC9F3942E4B}">
                <a14:imgProps xmlns:a14="http://schemas.microsoft.com/office/drawing/2010/main">
                  <a14:imgLayer r:embed="rId3">
                    <a14:imgEffect>
                      <a14:backgroundRemoval t="0" b="100000" l="667" r="100000">
                        <a14:foregroundMark x1="74167" y1="58590" x2="74167" y2="58590"/>
                        <a14:foregroundMark x1="73667" y1="43038" x2="73667" y2="43038"/>
                        <a14:foregroundMark x1="58167" y1="36890" x2="58167" y2="36890"/>
                        <a14:foregroundMark x1="55333" y1="34720" x2="55333" y2="34720"/>
                        <a14:foregroundMark x1="76833" y1="41230" x2="76833" y2="41230"/>
                        <a14:foregroundMark x1="27333" y1="15190" x2="27333" y2="15190"/>
                        <a14:foregroundMark x1="23500" y1="13020" x2="23500" y2="13020"/>
                        <a14:foregroundMark x1="29000" y1="10669" x2="29000" y2="10669"/>
                        <a14:foregroundMark x1="56000" y1="21519" x2="56000" y2="21519"/>
                      </a14:backgroundRemoval>
                    </a14:imgEffect>
                  </a14:imgLayer>
                </a14:imgProps>
              </a:ext>
              <a:ext uri="{28A0092B-C50C-407E-A947-70E740481C1C}">
                <a14:useLocalDpi xmlns:a14="http://schemas.microsoft.com/office/drawing/2010/main" val="0"/>
              </a:ext>
            </a:extLst>
          </a:blip>
          <a:stretch>
            <a:fillRect/>
          </a:stretch>
        </p:blipFill>
        <p:spPr>
          <a:xfrm>
            <a:off x="5270986" y="1100438"/>
            <a:ext cx="3335885" cy="3074574"/>
          </a:xfrm>
          <a:prstGeom prst="rect">
            <a:avLst/>
          </a:prstGeom>
        </p:spPr>
      </p:pic>
      <p:sp>
        <p:nvSpPr>
          <p:cNvPr id="12" name="TextBox 11"/>
          <p:cNvSpPr txBox="1"/>
          <p:nvPr/>
        </p:nvSpPr>
        <p:spPr>
          <a:xfrm>
            <a:off x="4872569" y="886343"/>
            <a:ext cx="3987378" cy="3108544"/>
          </a:xfrm>
          <a:prstGeom prst="rect">
            <a:avLst/>
          </a:prstGeom>
          <a:noFill/>
        </p:spPr>
        <p:txBody>
          <a:bodyPr wrap="square" rtlCol="0">
            <a:spAutoFit/>
          </a:bodyPr>
          <a:lstStyle/>
          <a:p>
            <a:pPr algn="ctr"/>
            <a:r>
              <a:rPr lang="en-US" sz="2800" dirty="0" smtClean="0">
                <a:solidFill>
                  <a:schemeClr val="bg1"/>
                </a:solidFill>
              </a:rPr>
              <a:t>The Solution</a:t>
            </a:r>
          </a:p>
          <a:p>
            <a:endParaRPr lang="en-US" sz="2400" dirty="0" smtClean="0">
              <a:solidFill>
                <a:schemeClr val="bg1"/>
              </a:solidFill>
            </a:endParaRPr>
          </a:p>
          <a:p>
            <a:pPr marL="342900" indent="-342900">
              <a:buFont typeface="Arial"/>
              <a:buChar char="•"/>
            </a:pPr>
            <a:r>
              <a:rPr lang="en-US" sz="2400" dirty="0" smtClean="0">
                <a:solidFill>
                  <a:schemeClr val="bg1"/>
                </a:solidFill>
              </a:rPr>
              <a:t>Work will pick up</a:t>
            </a:r>
          </a:p>
          <a:p>
            <a:pPr marL="342900" indent="-342900">
              <a:buFont typeface="Arial"/>
              <a:buChar char="•"/>
            </a:pPr>
            <a:r>
              <a:rPr lang="en-US" sz="2400" dirty="0" smtClean="0">
                <a:solidFill>
                  <a:schemeClr val="bg1"/>
                </a:solidFill>
              </a:rPr>
              <a:t>You’re the new guy</a:t>
            </a:r>
          </a:p>
          <a:p>
            <a:pPr marL="342900" indent="-342900">
              <a:buFont typeface="Arial"/>
              <a:buChar char="•"/>
            </a:pPr>
            <a:r>
              <a:rPr lang="en-US" sz="2400" dirty="0" smtClean="0">
                <a:solidFill>
                  <a:schemeClr val="bg1"/>
                </a:solidFill>
              </a:rPr>
              <a:t>Familiarize yourself with your situation</a:t>
            </a:r>
          </a:p>
          <a:p>
            <a:pPr marL="342900" indent="-342900">
              <a:buFont typeface="Arial"/>
              <a:buChar char="•"/>
            </a:pPr>
            <a:r>
              <a:rPr lang="en-US" sz="2400" dirty="0" smtClean="0">
                <a:solidFill>
                  <a:schemeClr val="bg1"/>
                </a:solidFill>
              </a:rPr>
              <a:t>Be proactive</a:t>
            </a:r>
          </a:p>
          <a:p>
            <a:endParaRPr lang="en-US" sz="2400" dirty="0" smtClean="0">
              <a:solidFill>
                <a:schemeClr val="bg1"/>
              </a:solidFill>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036" y="0"/>
            <a:ext cx="762000" cy="762000"/>
          </a:xfrm>
          <a:prstGeom prst="rect">
            <a:avLst/>
          </a:prstGeom>
        </p:spPr>
      </p:pic>
    </p:spTree>
    <p:extLst>
      <p:ext uri="{BB962C8B-B14F-4D97-AF65-F5344CB8AC3E}">
        <p14:creationId xmlns:p14="http://schemas.microsoft.com/office/powerpoint/2010/main" val="186485912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ustom TEST">
      <a:dk1>
        <a:srgbClr val="000000"/>
      </a:dk1>
      <a:lt1>
        <a:srgbClr val="FFFFFF"/>
      </a:lt1>
      <a:dk2>
        <a:srgbClr val="004D40"/>
      </a:dk2>
      <a:lt2>
        <a:srgbClr val="E0F2F1"/>
      </a:lt2>
      <a:accent1>
        <a:srgbClr val="00695C"/>
      </a:accent1>
      <a:accent2>
        <a:srgbClr val="00796B"/>
      </a:accent2>
      <a:accent3>
        <a:srgbClr val="00897B"/>
      </a:accent3>
      <a:accent4>
        <a:srgbClr val="009688"/>
      </a:accent4>
      <a:accent5>
        <a:srgbClr val="26A69A"/>
      </a:accent5>
      <a:accent6>
        <a:srgbClr val="4DB6AC"/>
      </a:accent6>
      <a:hlink>
        <a:srgbClr val="00897B"/>
      </a:hlink>
      <a:folHlink>
        <a:srgbClr val="0069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11015</TotalTime>
  <Words>1672</Words>
  <Application>Microsoft Macintosh PowerPoint</Application>
  <PresentationFormat>On-screen Show (16:9)</PresentationFormat>
  <Paragraphs>430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OUR COMPANY</vt:lpstr>
      <vt:lpstr>Tips to stay cool</vt:lpstr>
      <vt:lpstr>Other summer problems</vt:lpstr>
      <vt:lpstr>CULTURE SHOCK</vt:lpstr>
      <vt:lpstr>PowerPoint Presentation</vt:lpstr>
      <vt:lpstr>PowerPoint Presentation</vt:lpstr>
      <vt:lpstr>PowerPoint Presentation</vt:lpstr>
      <vt:lpstr>CELL PHONE</vt:lpstr>
      <vt:lpstr>INTERNET: With English support</vt:lpstr>
      <vt:lpstr>AUTUMN</vt:lpstr>
      <vt:lpstr>PowerPoint Presentation</vt:lpstr>
      <vt:lpstr>PowerPoint Presentation</vt:lpstr>
      <vt:lpstr>Other Autumn tips</vt:lpstr>
      <vt:lpstr>WINTER</vt:lpstr>
      <vt:lpstr>CULTURE FATIGUE</vt:lpstr>
      <vt:lpstr>PowerPoint Presentation</vt:lpstr>
      <vt:lpstr>PowerPoint Presentation</vt:lpstr>
      <vt:lpstr>SNOW AND THE COLD</vt:lpstr>
      <vt:lpstr>PowerPoint Presentation</vt:lpstr>
      <vt:lpstr>WHAT DOES YOUR SUPPORT SYSTEM LOOK LIKE?</vt:lpstr>
      <vt:lpstr>FIRST LEVEL: CONTRACTING ORGANIZATION</vt:lpstr>
      <vt:lpstr>FIRST LEVEL: CONTRACTING ORGANIZATION</vt:lpstr>
      <vt:lpstr>PowerPoint Presentation</vt:lpstr>
      <vt:lpstr>PREFECTURAL  ADVISORS...</vt:lpstr>
      <vt:lpstr>HOWEVER...</vt:lpstr>
      <vt:lpstr>PowerPoint Presentation</vt:lpstr>
      <vt:lpstr>THIRD LEVEL: CLAIR</vt:lpstr>
      <vt:lpstr>PowerPoint Presentation</vt:lpstr>
      <vt:lpstr>PowerPoint Presentation</vt:lpstr>
      <vt:lpstr>PowerPoint Presentation</vt:lpstr>
      <vt:lpstr>PowerPoint Presentation</vt:lpstr>
      <vt:lpstr>THANK YOU</vt:lpstr>
    </vt:vector>
  </TitlesOfParts>
  <Company>Ergun Kayis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Janice Laureano</cp:lastModifiedBy>
  <cp:revision>1266</cp:revision>
  <cp:lastPrinted>2016-08-09T00:47:11Z</cp:lastPrinted>
  <dcterms:created xsi:type="dcterms:W3CDTF">2014-07-08T04:55:45Z</dcterms:created>
  <dcterms:modified xsi:type="dcterms:W3CDTF">2016-08-09T08:09:52Z</dcterms:modified>
</cp:coreProperties>
</file>