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15" r:id="rId3"/>
    <p:sldId id="316" r:id="rId4"/>
    <p:sldId id="298" r:id="rId5"/>
    <p:sldId id="299" r:id="rId6"/>
    <p:sldId id="317" r:id="rId7"/>
    <p:sldId id="290" r:id="rId8"/>
    <p:sldId id="268" r:id="rId9"/>
    <p:sldId id="269" r:id="rId10"/>
    <p:sldId id="270" r:id="rId11"/>
    <p:sldId id="272" r:id="rId12"/>
    <p:sldId id="274" r:id="rId13"/>
    <p:sldId id="275" r:id="rId14"/>
    <p:sldId id="276" r:id="rId15"/>
    <p:sldId id="279" r:id="rId16"/>
    <p:sldId id="281" r:id="rId17"/>
    <p:sldId id="295" r:id="rId18"/>
    <p:sldId id="283" r:id="rId19"/>
    <p:sldId id="284" r:id="rId20"/>
    <p:sldId id="277" r:id="rId21"/>
    <p:sldId id="291" r:id="rId22"/>
    <p:sldId id="292" r:id="rId23"/>
    <p:sldId id="293" r:id="rId24"/>
    <p:sldId id="294" r:id="rId25"/>
    <p:sldId id="318" r:id="rId26"/>
    <p:sldId id="312" r:id="rId27"/>
    <p:sldId id="303" r:id="rId28"/>
    <p:sldId id="304" r:id="rId29"/>
    <p:sldId id="305" r:id="rId30"/>
    <p:sldId id="306" r:id="rId31"/>
    <p:sldId id="307" r:id="rId32"/>
    <p:sldId id="308" r:id="rId33"/>
    <p:sldId id="321" r:id="rId34"/>
    <p:sldId id="309" r:id="rId35"/>
    <p:sldId id="319" r:id="rId36"/>
    <p:sldId id="320" r:id="rId37"/>
    <p:sldId id="310" r:id="rId38"/>
    <p:sldId id="311" r:id="rId39"/>
    <p:sldId id="302" r:id="rId40"/>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88372" autoAdjust="0"/>
  </p:normalViewPr>
  <p:slideViewPr>
    <p:cSldViewPr>
      <p:cViewPr>
        <p:scale>
          <a:sx n="70" d="100"/>
          <a:sy n="70" d="100"/>
        </p:scale>
        <p:origin x="-972" y="-468"/>
      </p:cViewPr>
      <p:guideLst>
        <p:guide orient="horz" pos="1620"/>
        <p:guide pos="2880"/>
      </p:guideLst>
    </p:cSldViewPr>
  </p:slideViewPr>
  <p:outlineViewPr>
    <p:cViewPr>
      <p:scale>
        <a:sx n="33" d="100"/>
        <a:sy n="33" d="100"/>
      </p:scale>
      <p:origin x="0" y="14238"/>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8841B-C0C5-4E45-9D9A-D8197D45D99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CA"/>
        </a:p>
      </dgm:t>
    </dgm:pt>
    <dgm:pt modelId="{C6AFAB1E-18BA-40CC-BDD7-6E5FEE7A41C0}">
      <dgm:prSet phldrT="[Text]"/>
      <dgm:spPr/>
      <dgm:t>
        <a:bodyPr/>
        <a:lstStyle/>
        <a:p>
          <a:r>
            <a:rPr lang="en-CA" dirty="0" smtClean="0"/>
            <a:t>Vocabulary</a:t>
          </a:r>
          <a:endParaRPr lang="en-CA" dirty="0"/>
        </a:p>
      </dgm:t>
    </dgm:pt>
    <dgm:pt modelId="{2AF139FD-ADA8-49D7-B6BF-6BCDE6101BF3}" type="parTrans" cxnId="{3788AB86-4E00-4596-8F4A-76A7C302645C}">
      <dgm:prSet/>
      <dgm:spPr/>
      <dgm:t>
        <a:bodyPr/>
        <a:lstStyle/>
        <a:p>
          <a:endParaRPr lang="en-CA"/>
        </a:p>
      </dgm:t>
    </dgm:pt>
    <dgm:pt modelId="{1D4B76B4-AEC3-4553-99DD-E9288C2CE30C}" type="sibTrans" cxnId="{3788AB86-4E00-4596-8F4A-76A7C302645C}">
      <dgm:prSet/>
      <dgm:spPr/>
      <dgm:t>
        <a:bodyPr/>
        <a:lstStyle/>
        <a:p>
          <a:endParaRPr lang="en-CA"/>
        </a:p>
      </dgm:t>
    </dgm:pt>
    <dgm:pt modelId="{FC11F9BA-8BA5-43A9-A089-C209955040DE}">
      <dgm:prSet phldrT="[Text]"/>
      <dgm:spPr/>
      <dgm:t>
        <a:bodyPr/>
        <a:lstStyle/>
        <a:p>
          <a:r>
            <a:rPr lang="en-CA" dirty="0" smtClean="0"/>
            <a:t>Simple grammar</a:t>
          </a:r>
          <a:endParaRPr lang="en-CA" dirty="0"/>
        </a:p>
      </dgm:t>
    </dgm:pt>
    <dgm:pt modelId="{20B26564-03DE-4ACA-B84D-C5C7818D6049}" type="parTrans" cxnId="{CC23CC40-E2CF-44E9-BD6D-8AC8B881BDE6}">
      <dgm:prSet/>
      <dgm:spPr/>
      <dgm:t>
        <a:bodyPr/>
        <a:lstStyle/>
        <a:p>
          <a:endParaRPr lang="en-CA"/>
        </a:p>
      </dgm:t>
    </dgm:pt>
    <dgm:pt modelId="{4AD73586-7DDC-49B4-994D-A9C77527F8F1}" type="sibTrans" cxnId="{CC23CC40-E2CF-44E9-BD6D-8AC8B881BDE6}">
      <dgm:prSet/>
      <dgm:spPr/>
      <dgm:t>
        <a:bodyPr/>
        <a:lstStyle/>
        <a:p>
          <a:endParaRPr lang="en-CA"/>
        </a:p>
      </dgm:t>
    </dgm:pt>
    <dgm:pt modelId="{9B5D298D-9186-427F-8700-1D7B5D71BA24}">
      <dgm:prSet phldrT="[Text]"/>
      <dgm:spPr/>
      <dgm:t>
        <a:bodyPr/>
        <a:lstStyle/>
        <a:p>
          <a:r>
            <a:rPr lang="en-CA" dirty="0" smtClean="0"/>
            <a:t>Question- Answer</a:t>
          </a:r>
          <a:endParaRPr lang="en-CA" dirty="0"/>
        </a:p>
      </dgm:t>
    </dgm:pt>
    <dgm:pt modelId="{91F593A5-C64C-4B84-B112-119EFEC2DE26}" type="parTrans" cxnId="{C07304E3-0774-4971-A83F-03F431209224}">
      <dgm:prSet/>
      <dgm:spPr/>
      <dgm:t>
        <a:bodyPr/>
        <a:lstStyle/>
        <a:p>
          <a:endParaRPr lang="en-CA"/>
        </a:p>
      </dgm:t>
    </dgm:pt>
    <dgm:pt modelId="{12418424-B585-45EE-9F11-AE4533121DC1}" type="sibTrans" cxnId="{C07304E3-0774-4971-A83F-03F431209224}">
      <dgm:prSet/>
      <dgm:spPr/>
      <dgm:t>
        <a:bodyPr/>
        <a:lstStyle/>
        <a:p>
          <a:endParaRPr lang="en-CA"/>
        </a:p>
      </dgm:t>
    </dgm:pt>
    <dgm:pt modelId="{5879BDE3-471E-455D-A8B2-D38E9D765A2D}" type="pres">
      <dgm:prSet presAssocID="{1F08841B-C0C5-4E45-9D9A-D8197D45D99D}" presName="rootnode" presStyleCnt="0">
        <dgm:presLayoutVars>
          <dgm:chMax/>
          <dgm:chPref/>
          <dgm:dir/>
          <dgm:animLvl val="lvl"/>
        </dgm:presLayoutVars>
      </dgm:prSet>
      <dgm:spPr/>
      <dgm:t>
        <a:bodyPr/>
        <a:lstStyle/>
        <a:p>
          <a:endParaRPr lang="en-CA"/>
        </a:p>
      </dgm:t>
    </dgm:pt>
    <dgm:pt modelId="{64772D50-31A4-4B50-B958-680E7A5FB1D0}" type="pres">
      <dgm:prSet presAssocID="{C6AFAB1E-18BA-40CC-BDD7-6E5FEE7A41C0}" presName="composite" presStyleCnt="0"/>
      <dgm:spPr/>
    </dgm:pt>
    <dgm:pt modelId="{854971D8-732C-4178-A663-B92558B82488}" type="pres">
      <dgm:prSet presAssocID="{C6AFAB1E-18BA-40CC-BDD7-6E5FEE7A41C0}" presName="LShape" presStyleLbl="alignNode1" presStyleIdx="0" presStyleCnt="5"/>
      <dgm:spPr/>
    </dgm:pt>
    <dgm:pt modelId="{E005ACCB-792D-4581-BB24-D82BC8779CE2}" type="pres">
      <dgm:prSet presAssocID="{C6AFAB1E-18BA-40CC-BDD7-6E5FEE7A41C0}" presName="ParentText" presStyleLbl="revTx" presStyleIdx="0" presStyleCnt="3">
        <dgm:presLayoutVars>
          <dgm:chMax val="0"/>
          <dgm:chPref val="0"/>
          <dgm:bulletEnabled val="1"/>
        </dgm:presLayoutVars>
      </dgm:prSet>
      <dgm:spPr/>
      <dgm:t>
        <a:bodyPr/>
        <a:lstStyle/>
        <a:p>
          <a:endParaRPr lang="en-CA"/>
        </a:p>
      </dgm:t>
    </dgm:pt>
    <dgm:pt modelId="{208A1B9D-9851-43B8-9BBB-572627B48E1F}" type="pres">
      <dgm:prSet presAssocID="{C6AFAB1E-18BA-40CC-BDD7-6E5FEE7A41C0}" presName="Triangle" presStyleLbl="alignNode1" presStyleIdx="1" presStyleCnt="5"/>
      <dgm:spPr/>
    </dgm:pt>
    <dgm:pt modelId="{E2B65CCA-C1F6-4FA9-A96C-C2386C88291D}" type="pres">
      <dgm:prSet presAssocID="{1D4B76B4-AEC3-4553-99DD-E9288C2CE30C}" presName="sibTrans" presStyleCnt="0"/>
      <dgm:spPr/>
    </dgm:pt>
    <dgm:pt modelId="{B1D458FD-0A5D-4BAF-B278-1F2414C6F76A}" type="pres">
      <dgm:prSet presAssocID="{1D4B76B4-AEC3-4553-99DD-E9288C2CE30C}" presName="space" presStyleCnt="0"/>
      <dgm:spPr/>
    </dgm:pt>
    <dgm:pt modelId="{8C8348A1-9DFA-49FC-9C6D-6D15D8F67402}" type="pres">
      <dgm:prSet presAssocID="{FC11F9BA-8BA5-43A9-A089-C209955040DE}" presName="composite" presStyleCnt="0"/>
      <dgm:spPr/>
    </dgm:pt>
    <dgm:pt modelId="{48B71E32-1AFB-449C-8201-813E74ABD2C5}" type="pres">
      <dgm:prSet presAssocID="{FC11F9BA-8BA5-43A9-A089-C209955040DE}" presName="LShape" presStyleLbl="alignNode1" presStyleIdx="2" presStyleCnt="5"/>
      <dgm:spPr/>
    </dgm:pt>
    <dgm:pt modelId="{0BAF7A31-2E7D-4974-A6B9-8E34B27E6840}" type="pres">
      <dgm:prSet presAssocID="{FC11F9BA-8BA5-43A9-A089-C209955040DE}" presName="ParentText" presStyleLbl="revTx" presStyleIdx="1" presStyleCnt="3">
        <dgm:presLayoutVars>
          <dgm:chMax val="0"/>
          <dgm:chPref val="0"/>
          <dgm:bulletEnabled val="1"/>
        </dgm:presLayoutVars>
      </dgm:prSet>
      <dgm:spPr/>
      <dgm:t>
        <a:bodyPr/>
        <a:lstStyle/>
        <a:p>
          <a:endParaRPr lang="en-CA"/>
        </a:p>
      </dgm:t>
    </dgm:pt>
    <dgm:pt modelId="{F04A6B93-CA14-46C3-A629-054A5C1AB79E}" type="pres">
      <dgm:prSet presAssocID="{FC11F9BA-8BA5-43A9-A089-C209955040DE}" presName="Triangle" presStyleLbl="alignNode1" presStyleIdx="3" presStyleCnt="5"/>
      <dgm:spPr/>
    </dgm:pt>
    <dgm:pt modelId="{A305D4D5-CC9E-499C-BBCB-361FE720ECC7}" type="pres">
      <dgm:prSet presAssocID="{4AD73586-7DDC-49B4-994D-A9C77527F8F1}" presName="sibTrans" presStyleCnt="0"/>
      <dgm:spPr/>
    </dgm:pt>
    <dgm:pt modelId="{C928FA6F-28BC-4C67-A204-132F636A40BE}" type="pres">
      <dgm:prSet presAssocID="{4AD73586-7DDC-49B4-994D-A9C77527F8F1}" presName="space" presStyleCnt="0"/>
      <dgm:spPr/>
    </dgm:pt>
    <dgm:pt modelId="{B63BA601-776E-4205-AA0E-8BDC0B2FB703}" type="pres">
      <dgm:prSet presAssocID="{9B5D298D-9186-427F-8700-1D7B5D71BA24}" presName="composite" presStyleCnt="0"/>
      <dgm:spPr/>
    </dgm:pt>
    <dgm:pt modelId="{6125BFA5-CA9D-47A3-B2E9-394D9FD2C801}" type="pres">
      <dgm:prSet presAssocID="{9B5D298D-9186-427F-8700-1D7B5D71BA24}" presName="LShape" presStyleLbl="alignNode1" presStyleIdx="4" presStyleCnt="5"/>
      <dgm:spPr/>
    </dgm:pt>
    <dgm:pt modelId="{CA3C9D7D-F51A-411A-8CDB-FA1F4D679EFB}" type="pres">
      <dgm:prSet presAssocID="{9B5D298D-9186-427F-8700-1D7B5D71BA24}" presName="ParentText" presStyleLbl="revTx" presStyleIdx="2" presStyleCnt="3">
        <dgm:presLayoutVars>
          <dgm:chMax val="0"/>
          <dgm:chPref val="0"/>
          <dgm:bulletEnabled val="1"/>
        </dgm:presLayoutVars>
      </dgm:prSet>
      <dgm:spPr/>
      <dgm:t>
        <a:bodyPr/>
        <a:lstStyle/>
        <a:p>
          <a:endParaRPr lang="en-CA"/>
        </a:p>
      </dgm:t>
    </dgm:pt>
  </dgm:ptLst>
  <dgm:cxnLst>
    <dgm:cxn modelId="{25DA0E3B-7B7C-490C-AD8C-D6D402375092}" type="presOf" srcId="{C6AFAB1E-18BA-40CC-BDD7-6E5FEE7A41C0}" destId="{E005ACCB-792D-4581-BB24-D82BC8779CE2}" srcOrd="0" destOrd="0" presId="urn:microsoft.com/office/officeart/2009/3/layout/StepUpProcess"/>
    <dgm:cxn modelId="{9E26C478-732F-4738-958A-6AA71FCF74D2}" type="presOf" srcId="{9B5D298D-9186-427F-8700-1D7B5D71BA24}" destId="{CA3C9D7D-F51A-411A-8CDB-FA1F4D679EFB}" srcOrd="0" destOrd="0" presId="urn:microsoft.com/office/officeart/2009/3/layout/StepUpProcess"/>
    <dgm:cxn modelId="{A545E62F-6258-4DA7-8979-91054ACEC8A2}" type="presOf" srcId="{1F08841B-C0C5-4E45-9D9A-D8197D45D99D}" destId="{5879BDE3-471E-455D-A8B2-D38E9D765A2D}" srcOrd="0" destOrd="0" presId="urn:microsoft.com/office/officeart/2009/3/layout/StepUpProcess"/>
    <dgm:cxn modelId="{3788AB86-4E00-4596-8F4A-76A7C302645C}" srcId="{1F08841B-C0C5-4E45-9D9A-D8197D45D99D}" destId="{C6AFAB1E-18BA-40CC-BDD7-6E5FEE7A41C0}" srcOrd="0" destOrd="0" parTransId="{2AF139FD-ADA8-49D7-B6BF-6BCDE6101BF3}" sibTransId="{1D4B76B4-AEC3-4553-99DD-E9288C2CE30C}"/>
    <dgm:cxn modelId="{174327F4-6138-42BE-8FD6-1148A3D2F30E}" type="presOf" srcId="{FC11F9BA-8BA5-43A9-A089-C209955040DE}" destId="{0BAF7A31-2E7D-4974-A6B9-8E34B27E6840}" srcOrd="0" destOrd="0" presId="urn:microsoft.com/office/officeart/2009/3/layout/StepUpProcess"/>
    <dgm:cxn modelId="{C07304E3-0774-4971-A83F-03F431209224}" srcId="{1F08841B-C0C5-4E45-9D9A-D8197D45D99D}" destId="{9B5D298D-9186-427F-8700-1D7B5D71BA24}" srcOrd="2" destOrd="0" parTransId="{91F593A5-C64C-4B84-B112-119EFEC2DE26}" sibTransId="{12418424-B585-45EE-9F11-AE4533121DC1}"/>
    <dgm:cxn modelId="{CC23CC40-E2CF-44E9-BD6D-8AC8B881BDE6}" srcId="{1F08841B-C0C5-4E45-9D9A-D8197D45D99D}" destId="{FC11F9BA-8BA5-43A9-A089-C209955040DE}" srcOrd="1" destOrd="0" parTransId="{20B26564-03DE-4ACA-B84D-C5C7818D6049}" sibTransId="{4AD73586-7DDC-49B4-994D-A9C77527F8F1}"/>
    <dgm:cxn modelId="{ABFCF2B7-3CDC-4345-9B47-EC56D42FDADC}" type="presParOf" srcId="{5879BDE3-471E-455D-A8B2-D38E9D765A2D}" destId="{64772D50-31A4-4B50-B958-680E7A5FB1D0}" srcOrd="0" destOrd="0" presId="urn:microsoft.com/office/officeart/2009/3/layout/StepUpProcess"/>
    <dgm:cxn modelId="{AE7DCE2D-2839-4315-B35D-71767A5CE473}" type="presParOf" srcId="{64772D50-31A4-4B50-B958-680E7A5FB1D0}" destId="{854971D8-732C-4178-A663-B92558B82488}" srcOrd="0" destOrd="0" presId="urn:microsoft.com/office/officeart/2009/3/layout/StepUpProcess"/>
    <dgm:cxn modelId="{670990B6-A50F-4B3D-A481-3E9CD0E183DA}" type="presParOf" srcId="{64772D50-31A4-4B50-B958-680E7A5FB1D0}" destId="{E005ACCB-792D-4581-BB24-D82BC8779CE2}" srcOrd="1" destOrd="0" presId="urn:microsoft.com/office/officeart/2009/3/layout/StepUpProcess"/>
    <dgm:cxn modelId="{78011CDA-1353-43A9-A2D4-7334C500A54E}" type="presParOf" srcId="{64772D50-31A4-4B50-B958-680E7A5FB1D0}" destId="{208A1B9D-9851-43B8-9BBB-572627B48E1F}" srcOrd="2" destOrd="0" presId="urn:microsoft.com/office/officeart/2009/3/layout/StepUpProcess"/>
    <dgm:cxn modelId="{96C76A77-888A-4372-BBF0-E8A935BEB33A}" type="presParOf" srcId="{5879BDE3-471E-455D-A8B2-D38E9D765A2D}" destId="{E2B65CCA-C1F6-4FA9-A96C-C2386C88291D}" srcOrd="1" destOrd="0" presId="urn:microsoft.com/office/officeart/2009/3/layout/StepUpProcess"/>
    <dgm:cxn modelId="{E33F09A6-D822-4F60-9CDD-3045FBC49296}" type="presParOf" srcId="{E2B65CCA-C1F6-4FA9-A96C-C2386C88291D}" destId="{B1D458FD-0A5D-4BAF-B278-1F2414C6F76A}" srcOrd="0" destOrd="0" presId="urn:microsoft.com/office/officeart/2009/3/layout/StepUpProcess"/>
    <dgm:cxn modelId="{BE6103E8-04D0-43BE-A7D3-9C6D1B194D4C}" type="presParOf" srcId="{5879BDE3-471E-455D-A8B2-D38E9D765A2D}" destId="{8C8348A1-9DFA-49FC-9C6D-6D15D8F67402}" srcOrd="2" destOrd="0" presId="urn:microsoft.com/office/officeart/2009/3/layout/StepUpProcess"/>
    <dgm:cxn modelId="{48D64D26-2F3B-4649-AD1F-845A9DABCFB9}" type="presParOf" srcId="{8C8348A1-9DFA-49FC-9C6D-6D15D8F67402}" destId="{48B71E32-1AFB-449C-8201-813E74ABD2C5}" srcOrd="0" destOrd="0" presId="urn:microsoft.com/office/officeart/2009/3/layout/StepUpProcess"/>
    <dgm:cxn modelId="{B10C4396-DEB9-4FCF-BAF6-502F91147DC9}" type="presParOf" srcId="{8C8348A1-9DFA-49FC-9C6D-6D15D8F67402}" destId="{0BAF7A31-2E7D-4974-A6B9-8E34B27E6840}" srcOrd="1" destOrd="0" presId="urn:microsoft.com/office/officeart/2009/3/layout/StepUpProcess"/>
    <dgm:cxn modelId="{35079A75-3255-402B-B7C5-1C66527C2BF4}" type="presParOf" srcId="{8C8348A1-9DFA-49FC-9C6D-6D15D8F67402}" destId="{F04A6B93-CA14-46C3-A629-054A5C1AB79E}" srcOrd="2" destOrd="0" presId="urn:microsoft.com/office/officeart/2009/3/layout/StepUpProcess"/>
    <dgm:cxn modelId="{4A0A9920-64D0-4449-B359-BDE52FFFB736}" type="presParOf" srcId="{5879BDE3-471E-455D-A8B2-D38E9D765A2D}" destId="{A305D4D5-CC9E-499C-BBCB-361FE720ECC7}" srcOrd="3" destOrd="0" presId="urn:microsoft.com/office/officeart/2009/3/layout/StepUpProcess"/>
    <dgm:cxn modelId="{2E472198-74CA-4CD9-9203-5B9FD310EC69}" type="presParOf" srcId="{A305D4D5-CC9E-499C-BBCB-361FE720ECC7}" destId="{C928FA6F-28BC-4C67-A204-132F636A40BE}" srcOrd="0" destOrd="0" presId="urn:microsoft.com/office/officeart/2009/3/layout/StepUpProcess"/>
    <dgm:cxn modelId="{8FC31C53-524B-452C-BF3A-43803D60ED91}" type="presParOf" srcId="{5879BDE3-471E-455D-A8B2-D38E9D765A2D}" destId="{B63BA601-776E-4205-AA0E-8BDC0B2FB703}" srcOrd="4" destOrd="0" presId="urn:microsoft.com/office/officeart/2009/3/layout/StepUpProcess"/>
    <dgm:cxn modelId="{654ED46A-B93C-41A0-8901-059921F786A5}" type="presParOf" srcId="{B63BA601-776E-4205-AA0E-8BDC0B2FB703}" destId="{6125BFA5-CA9D-47A3-B2E9-394D9FD2C801}" srcOrd="0" destOrd="0" presId="urn:microsoft.com/office/officeart/2009/3/layout/StepUpProcess"/>
    <dgm:cxn modelId="{5A1004FC-8B54-43EC-91A0-A212B2430449}" type="presParOf" srcId="{B63BA601-776E-4205-AA0E-8BDC0B2FB703}" destId="{CA3C9D7D-F51A-411A-8CDB-FA1F4D679EF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8841B-C0C5-4E45-9D9A-D8197D45D99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CA"/>
        </a:p>
      </dgm:t>
    </dgm:pt>
    <dgm:pt modelId="{C6AFAB1E-18BA-40CC-BDD7-6E5FEE7A41C0}">
      <dgm:prSet phldrT="[Text]"/>
      <dgm:spPr/>
      <dgm:t>
        <a:bodyPr/>
        <a:lstStyle/>
        <a:p>
          <a:endParaRPr lang="en-CA" dirty="0"/>
        </a:p>
      </dgm:t>
    </dgm:pt>
    <dgm:pt modelId="{2AF139FD-ADA8-49D7-B6BF-6BCDE6101BF3}" type="parTrans" cxnId="{3788AB86-4E00-4596-8F4A-76A7C302645C}">
      <dgm:prSet/>
      <dgm:spPr/>
      <dgm:t>
        <a:bodyPr/>
        <a:lstStyle/>
        <a:p>
          <a:endParaRPr lang="en-CA"/>
        </a:p>
      </dgm:t>
    </dgm:pt>
    <dgm:pt modelId="{1D4B76B4-AEC3-4553-99DD-E9288C2CE30C}" type="sibTrans" cxnId="{3788AB86-4E00-4596-8F4A-76A7C302645C}">
      <dgm:prSet/>
      <dgm:spPr/>
      <dgm:t>
        <a:bodyPr/>
        <a:lstStyle/>
        <a:p>
          <a:endParaRPr lang="en-CA"/>
        </a:p>
      </dgm:t>
    </dgm:pt>
    <dgm:pt modelId="{FC11F9BA-8BA5-43A9-A089-C209955040DE}">
      <dgm:prSet phldrT="[Text]"/>
      <dgm:spPr/>
      <dgm:t>
        <a:bodyPr/>
        <a:lstStyle/>
        <a:p>
          <a:r>
            <a:rPr lang="en-CA" dirty="0" smtClean="0"/>
            <a:t>I like ~</a:t>
          </a:r>
          <a:endParaRPr lang="en-CA" dirty="0"/>
        </a:p>
      </dgm:t>
    </dgm:pt>
    <dgm:pt modelId="{20B26564-03DE-4ACA-B84D-C5C7818D6049}" type="parTrans" cxnId="{CC23CC40-E2CF-44E9-BD6D-8AC8B881BDE6}">
      <dgm:prSet/>
      <dgm:spPr/>
      <dgm:t>
        <a:bodyPr/>
        <a:lstStyle/>
        <a:p>
          <a:endParaRPr lang="en-CA"/>
        </a:p>
      </dgm:t>
    </dgm:pt>
    <dgm:pt modelId="{4AD73586-7DDC-49B4-994D-A9C77527F8F1}" type="sibTrans" cxnId="{CC23CC40-E2CF-44E9-BD6D-8AC8B881BDE6}">
      <dgm:prSet/>
      <dgm:spPr/>
      <dgm:t>
        <a:bodyPr/>
        <a:lstStyle/>
        <a:p>
          <a:endParaRPr lang="en-CA"/>
        </a:p>
      </dgm:t>
    </dgm:pt>
    <dgm:pt modelId="{9B5D298D-9186-427F-8700-1D7B5D71BA24}">
      <dgm:prSet phldrT="[Text]"/>
      <dgm:spPr/>
      <dgm:t>
        <a:bodyPr/>
        <a:lstStyle/>
        <a:p>
          <a:r>
            <a:rPr lang="en-CA" dirty="0" smtClean="0"/>
            <a:t>Do you like ~?</a:t>
          </a:r>
        </a:p>
        <a:p>
          <a:r>
            <a:rPr lang="en-CA" dirty="0" smtClean="0"/>
            <a:t>Yes, I do.</a:t>
          </a:r>
        </a:p>
        <a:p>
          <a:r>
            <a:rPr lang="en-CA" dirty="0" smtClean="0"/>
            <a:t>No, I don’t.</a:t>
          </a:r>
        </a:p>
        <a:p>
          <a:r>
            <a:rPr lang="en-CA" dirty="0" smtClean="0"/>
            <a:t>What ~ do you like?</a:t>
          </a:r>
        </a:p>
      </dgm:t>
    </dgm:pt>
    <dgm:pt modelId="{91F593A5-C64C-4B84-B112-119EFEC2DE26}" type="parTrans" cxnId="{C07304E3-0774-4971-A83F-03F431209224}">
      <dgm:prSet/>
      <dgm:spPr/>
      <dgm:t>
        <a:bodyPr/>
        <a:lstStyle/>
        <a:p>
          <a:endParaRPr lang="en-CA"/>
        </a:p>
      </dgm:t>
    </dgm:pt>
    <dgm:pt modelId="{12418424-B585-45EE-9F11-AE4533121DC1}" type="sibTrans" cxnId="{C07304E3-0774-4971-A83F-03F431209224}">
      <dgm:prSet/>
      <dgm:spPr/>
      <dgm:t>
        <a:bodyPr/>
        <a:lstStyle/>
        <a:p>
          <a:endParaRPr lang="en-CA"/>
        </a:p>
      </dgm:t>
    </dgm:pt>
    <dgm:pt modelId="{5879BDE3-471E-455D-A8B2-D38E9D765A2D}" type="pres">
      <dgm:prSet presAssocID="{1F08841B-C0C5-4E45-9D9A-D8197D45D99D}" presName="rootnode" presStyleCnt="0">
        <dgm:presLayoutVars>
          <dgm:chMax/>
          <dgm:chPref/>
          <dgm:dir/>
          <dgm:animLvl val="lvl"/>
        </dgm:presLayoutVars>
      </dgm:prSet>
      <dgm:spPr/>
      <dgm:t>
        <a:bodyPr/>
        <a:lstStyle/>
        <a:p>
          <a:endParaRPr lang="en-CA"/>
        </a:p>
      </dgm:t>
    </dgm:pt>
    <dgm:pt modelId="{64772D50-31A4-4B50-B958-680E7A5FB1D0}" type="pres">
      <dgm:prSet presAssocID="{C6AFAB1E-18BA-40CC-BDD7-6E5FEE7A41C0}" presName="composite" presStyleCnt="0"/>
      <dgm:spPr/>
    </dgm:pt>
    <dgm:pt modelId="{854971D8-732C-4178-A663-B92558B82488}" type="pres">
      <dgm:prSet presAssocID="{C6AFAB1E-18BA-40CC-BDD7-6E5FEE7A41C0}" presName="LShape" presStyleLbl="alignNode1" presStyleIdx="0" presStyleCnt="5"/>
      <dgm:spPr/>
    </dgm:pt>
    <dgm:pt modelId="{E005ACCB-792D-4581-BB24-D82BC8779CE2}" type="pres">
      <dgm:prSet presAssocID="{C6AFAB1E-18BA-40CC-BDD7-6E5FEE7A41C0}" presName="ParentText" presStyleLbl="revTx" presStyleIdx="0" presStyleCnt="3">
        <dgm:presLayoutVars>
          <dgm:chMax val="0"/>
          <dgm:chPref val="0"/>
          <dgm:bulletEnabled val="1"/>
        </dgm:presLayoutVars>
      </dgm:prSet>
      <dgm:spPr/>
      <dgm:t>
        <a:bodyPr/>
        <a:lstStyle/>
        <a:p>
          <a:endParaRPr lang="en-CA"/>
        </a:p>
      </dgm:t>
    </dgm:pt>
    <dgm:pt modelId="{208A1B9D-9851-43B8-9BBB-572627B48E1F}" type="pres">
      <dgm:prSet presAssocID="{C6AFAB1E-18BA-40CC-BDD7-6E5FEE7A41C0}" presName="Triangle" presStyleLbl="alignNode1" presStyleIdx="1" presStyleCnt="5"/>
      <dgm:spPr/>
    </dgm:pt>
    <dgm:pt modelId="{E2B65CCA-C1F6-4FA9-A96C-C2386C88291D}" type="pres">
      <dgm:prSet presAssocID="{1D4B76B4-AEC3-4553-99DD-E9288C2CE30C}" presName="sibTrans" presStyleCnt="0"/>
      <dgm:spPr/>
    </dgm:pt>
    <dgm:pt modelId="{B1D458FD-0A5D-4BAF-B278-1F2414C6F76A}" type="pres">
      <dgm:prSet presAssocID="{1D4B76B4-AEC3-4553-99DD-E9288C2CE30C}" presName="space" presStyleCnt="0"/>
      <dgm:spPr/>
    </dgm:pt>
    <dgm:pt modelId="{8C8348A1-9DFA-49FC-9C6D-6D15D8F67402}" type="pres">
      <dgm:prSet presAssocID="{FC11F9BA-8BA5-43A9-A089-C209955040DE}" presName="composite" presStyleCnt="0"/>
      <dgm:spPr/>
    </dgm:pt>
    <dgm:pt modelId="{48B71E32-1AFB-449C-8201-813E74ABD2C5}" type="pres">
      <dgm:prSet presAssocID="{FC11F9BA-8BA5-43A9-A089-C209955040DE}" presName="LShape" presStyleLbl="alignNode1" presStyleIdx="2" presStyleCnt="5" custScaleX="85803"/>
      <dgm:spPr/>
    </dgm:pt>
    <dgm:pt modelId="{0BAF7A31-2E7D-4974-A6B9-8E34B27E6840}" type="pres">
      <dgm:prSet presAssocID="{FC11F9BA-8BA5-43A9-A089-C209955040DE}" presName="ParentText" presStyleLbl="revTx" presStyleIdx="1" presStyleCnt="3" custLinFactNeighborX="19412">
        <dgm:presLayoutVars>
          <dgm:chMax val="0"/>
          <dgm:chPref val="0"/>
          <dgm:bulletEnabled val="1"/>
        </dgm:presLayoutVars>
      </dgm:prSet>
      <dgm:spPr/>
      <dgm:t>
        <a:bodyPr/>
        <a:lstStyle/>
        <a:p>
          <a:endParaRPr lang="en-CA"/>
        </a:p>
      </dgm:t>
    </dgm:pt>
    <dgm:pt modelId="{F04A6B93-CA14-46C3-A629-054A5C1AB79E}" type="pres">
      <dgm:prSet presAssocID="{FC11F9BA-8BA5-43A9-A089-C209955040DE}" presName="Triangle" presStyleLbl="alignNode1" presStyleIdx="3" presStyleCnt="5" custLinFactNeighborX="-49578"/>
      <dgm:spPr/>
    </dgm:pt>
    <dgm:pt modelId="{A305D4D5-CC9E-499C-BBCB-361FE720ECC7}" type="pres">
      <dgm:prSet presAssocID="{4AD73586-7DDC-49B4-994D-A9C77527F8F1}" presName="sibTrans" presStyleCnt="0"/>
      <dgm:spPr/>
    </dgm:pt>
    <dgm:pt modelId="{C928FA6F-28BC-4C67-A204-132F636A40BE}" type="pres">
      <dgm:prSet presAssocID="{4AD73586-7DDC-49B4-994D-A9C77527F8F1}" presName="space" presStyleCnt="0"/>
      <dgm:spPr/>
    </dgm:pt>
    <dgm:pt modelId="{B63BA601-776E-4205-AA0E-8BDC0B2FB703}" type="pres">
      <dgm:prSet presAssocID="{9B5D298D-9186-427F-8700-1D7B5D71BA24}" presName="composite" presStyleCnt="0"/>
      <dgm:spPr/>
    </dgm:pt>
    <dgm:pt modelId="{6125BFA5-CA9D-47A3-B2E9-394D9FD2C801}" type="pres">
      <dgm:prSet presAssocID="{9B5D298D-9186-427F-8700-1D7B5D71BA24}" presName="LShape" presStyleLbl="alignNode1" presStyleIdx="4" presStyleCnt="5" custScaleX="121423" custLinFactNeighborX="-10645" custLinFactNeighborY="1498"/>
      <dgm:spPr/>
    </dgm:pt>
    <dgm:pt modelId="{CA3C9D7D-F51A-411A-8CDB-FA1F4D679EFB}" type="pres">
      <dgm:prSet presAssocID="{9B5D298D-9186-427F-8700-1D7B5D71BA24}" presName="ParentText" presStyleLbl="revTx" presStyleIdx="2" presStyleCnt="3" custScaleX="131860">
        <dgm:presLayoutVars>
          <dgm:chMax val="0"/>
          <dgm:chPref val="0"/>
          <dgm:bulletEnabled val="1"/>
        </dgm:presLayoutVars>
      </dgm:prSet>
      <dgm:spPr/>
      <dgm:t>
        <a:bodyPr/>
        <a:lstStyle/>
        <a:p>
          <a:endParaRPr lang="en-CA"/>
        </a:p>
      </dgm:t>
    </dgm:pt>
  </dgm:ptLst>
  <dgm:cxnLst>
    <dgm:cxn modelId="{F395A482-4693-43E7-B927-DBA921BB2A5D}" type="presOf" srcId="{1F08841B-C0C5-4E45-9D9A-D8197D45D99D}" destId="{5879BDE3-471E-455D-A8B2-D38E9D765A2D}" srcOrd="0" destOrd="0" presId="urn:microsoft.com/office/officeart/2009/3/layout/StepUpProcess"/>
    <dgm:cxn modelId="{C07304E3-0774-4971-A83F-03F431209224}" srcId="{1F08841B-C0C5-4E45-9D9A-D8197D45D99D}" destId="{9B5D298D-9186-427F-8700-1D7B5D71BA24}" srcOrd="2" destOrd="0" parTransId="{91F593A5-C64C-4B84-B112-119EFEC2DE26}" sibTransId="{12418424-B585-45EE-9F11-AE4533121DC1}"/>
    <dgm:cxn modelId="{21CF5127-791C-4EA5-A0E4-F308B3E469F9}" type="presOf" srcId="{C6AFAB1E-18BA-40CC-BDD7-6E5FEE7A41C0}" destId="{E005ACCB-792D-4581-BB24-D82BC8779CE2}" srcOrd="0" destOrd="0" presId="urn:microsoft.com/office/officeart/2009/3/layout/StepUpProcess"/>
    <dgm:cxn modelId="{CC23CC40-E2CF-44E9-BD6D-8AC8B881BDE6}" srcId="{1F08841B-C0C5-4E45-9D9A-D8197D45D99D}" destId="{FC11F9BA-8BA5-43A9-A089-C209955040DE}" srcOrd="1" destOrd="0" parTransId="{20B26564-03DE-4ACA-B84D-C5C7818D6049}" sibTransId="{4AD73586-7DDC-49B4-994D-A9C77527F8F1}"/>
    <dgm:cxn modelId="{6962D4C6-CDE6-4FDA-87B5-B7292AA597AF}" type="presOf" srcId="{9B5D298D-9186-427F-8700-1D7B5D71BA24}" destId="{CA3C9D7D-F51A-411A-8CDB-FA1F4D679EFB}" srcOrd="0" destOrd="0" presId="urn:microsoft.com/office/officeart/2009/3/layout/StepUpProcess"/>
    <dgm:cxn modelId="{3788AB86-4E00-4596-8F4A-76A7C302645C}" srcId="{1F08841B-C0C5-4E45-9D9A-D8197D45D99D}" destId="{C6AFAB1E-18BA-40CC-BDD7-6E5FEE7A41C0}" srcOrd="0" destOrd="0" parTransId="{2AF139FD-ADA8-49D7-B6BF-6BCDE6101BF3}" sibTransId="{1D4B76B4-AEC3-4553-99DD-E9288C2CE30C}"/>
    <dgm:cxn modelId="{E7091EEA-2D83-4829-8124-1640E52F5988}" type="presOf" srcId="{FC11F9BA-8BA5-43A9-A089-C209955040DE}" destId="{0BAF7A31-2E7D-4974-A6B9-8E34B27E6840}" srcOrd="0" destOrd="0" presId="urn:microsoft.com/office/officeart/2009/3/layout/StepUpProcess"/>
    <dgm:cxn modelId="{F83D54DF-186D-4EC2-9986-E2FBB1E4700A}" type="presParOf" srcId="{5879BDE3-471E-455D-A8B2-D38E9D765A2D}" destId="{64772D50-31A4-4B50-B958-680E7A5FB1D0}" srcOrd="0" destOrd="0" presId="urn:microsoft.com/office/officeart/2009/3/layout/StepUpProcess"/>
    <dgm:cxn modelId="{374F09B0-DFA9-406F-A943-241C2698EAE0}" type="presParOf" srcId="{64772D50-31A4-4B50-B958-680E7A5FB1D0}" destId="{854971D8-732C-4178-A663-B92558B82488}" srcOrd="0" destOrd="0" presId="urn:microsoft.com/office/officeart/2009/3/layout/StepUpProcess"/>
    <dgm:cxn modelId="{0CFA4242-C248-4153-BD3E-CC2E5D019F93}" type="presParOf" srcId="{64772D50-31A4-4B50-B958-680E7A5FB1D0}" destId="{E005ACCB-792D-4581-BB24-D82BC8779CE2}" srcOrd="1" destOrd="0" presId="urn:microsoft.com/office/officeart/2009/3/layout/StepUpProcess"/>
    <dgm:cxn modelId="{4F73D439-087F-4B7C-BFF4-42D5F0661F83}" type="presParOf" srcId="{64772D50-31A4-4B50-B958-680E7A5FB1D0}" destId="{208A1B9D-9851-43B8-9BBB-572627B48E1F}" srcOrd="2" destOrd="0" presId="urn:microsoft.com/office/officeart/2009/3/layout/StepUpProcess"/>
    <dgm:cxn modelId="{B2A8ECFF-4FA4-41B1-BC55-799E8EFB9894}" type="presParOf" srcId="{5879BDE3-471E-455D-A8B2-D38E9D765A2D}" destId="{E2B65CCA-C1F6-4FA9-A96C-C2386C88291D}" srcOrd="1" destOrd="0" presId="urn:microsoft.com/office/officeart/2009/3/layout/StepUpProcess"/>
    <dgm:cxn modelId="{8FEDD28E-B5B7-4464-BEB3-9D067FFA4F12}" type="presParOf" srcId="{E2B65CCA-C1F6-4FA9-A96C-C2386C88291D}" destId="{B1D458FD-0A5D-4BAF-B278-1F2414C6F76A}" srcOrd="0" destOrd="0" presId="urn:microsoft.com/office/officeart/2009/3/layout/StepUpProcess"/>
    <dgm:cxn modelId="{6167E407-2F96-4C16-B409-467AEC677EC9}" type="presParOf" srcId="{5879BDE3-471E-455D-A8B2-D38E9D765A2D}" destId="{8C8348A1-9DFA-49FC-9C6D-6D15D8F67402}" srcOrd="2" destOrd="0" presId="urn:microsoft.com/office/officeart/2009/3/layout/StepUpProcess"/>
    <dgm:cxn modelId="{DA342254-6A2A-433F-9445-71568EDA7BDB}" type="presParOf" srcId="{8C8348A1-9DFA-49FC-9C6D-6D15D8F67402}" destId="{48B71E32-1AFB-449C-8201-813E74ABD2C5}" srcOrd="0" destOrd="0" presId="urn:microsoft.com/office/officeart/2009/3/layout/StepUpProcess"/>
    <dgm:cxn modelId="{8EFD802F-0AB7-4354-8892-C50863A4C8D5}" type="presParOf" srcId="{8C8348A1-9DFA-49FC-9C6D-6D15D8F67402}" destId="{0BAF7A31-2E7D-4974-A6B9-8E34B27E6840}" srcOrd="1" destOrd="0" presId="urn:microsoft.com/office/officeart/2009/3/layout/StepUpProcess"/>
    <dgm:cxn modelId="{64A33988-7773-44DF-93E9-CCC97EBCF036}" type="presParOf" srcId="{8C8348A1-9DFA-49FC-9C6D-6D15D8F67402}" destId="{F04A6B93-CA14-46C3-A629-054A5C1AB79E}" srcOrd="2" destOrd="0" presId="urn:microsoft.com/office/officeart/2009/3/layout/StepUpProcess"/>
    <dgm:cxn modelId="{5DEB66D8-BE86-4CED-89EA-6C668E2CE482}" type="presParOf" srcId="{5879BDE3-471E-455D-A8B2-D38E9D765A2D}" destId="{A305D4D5-CC9E-499C-BBCB-361FE720ECC7}" srcOrd="3" destOrd="0" presId="urn:microsoft.com/office/officeart/2009/3/layout/StepUpProcess"/>
    <dgm:cxn modelId="{11F4EA54-FA2C-4A79-AACB-0E522883C1C3}" type="presParOf" srcId="{A305D4D5-CC9E-499C-BBCB-361FE720ECC7}" destId="{C928FA6F-28BC-4C67-A204-132F636A40BE}" srcOrd="0" destOrd="0" presId="urn:microsoft.com/office/officeart/2009/3/layout/StepUpProcess"/>
    <dgm:cxn modelId="{41DD9616-E907-4191-A4CA-CEF3554B9DEB}" type="presParOf" srcId="{5879BDE3-471E-455D-A8B2-D38E9D765A2D}" destId="{B63BA601-776E-4205-AA0E-8BDC0B2FB703}" srcOrd="4" destOrd="0" presId="urn:microsoft.com/office/officeart/2009/3/layout/StepUpProcess"/>
    <dgm:cxn modelId="{65D1E9EF-14EC-419B-84D8-50EA8D36048D}" type="presParOf" srcId="{B63BA601-776E-4205-AA0E-8BDC0B2FB703}" destId="{6125BFA5-CA9D-47A3-B2E9-394D9FD2C801}" srcOrd="0" destOrd="0" presId="urn:microsoft.com/office/officeart/2009/3/layout/StepUpProcess"/>
    <dgm:cxn modelId="{127FE1CA-52D6-4C46-B136-3A5E0F043C2B}" type="presParOf" srcId="{B63BA601-776E-4205-AA0E-8BDC0B2FB703}" destId="{CA3C9D7D-F51A-411A-8CDB-FA1F4D679EF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2016/7/31</a:t>
            </a:fld>
            <a:endParaRPr kumimoji="1" lang="ja-JP" altLang="en-US"/>
          </a:p>
        </p:txBody>
      </p:sp>
      <p:sp>
        <p:nvSpPr>
          <p:cNvPr id="1102"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extLst>
      <p:ext uri="{BB962C8B-B14F-4D97-AF65-F5344CB8AC3E}">
        <p14:creationId xmlns:p14="http://schemas.microsoft.com/office/powerpoint/2010/main" val="3982120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81000" y="693738"/>
            <a:ext cx="6094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四角形 98"/>
          <p:cNvSpPr>
            <a:spLocks noGrp="1" noRot="1" noChangeAspect="1"/>
          </p:cNvSpPr>
          <p:nvPr>
            <p:ph type="sldImg" idx="2"/>
          </p:nvPr>
        </p:nvSpPr>
        <p:spPr>
          <a:prstGeom prst="rect">
            <a:avLst/>
          </a:prstGeom>
        </p:spPr>
        <p:txBody>
          <a:bodyPr/>
          <a:lstStyle/>
          <a:p>
            <a:endParaRPr kumimoji="1" lang="ja-JP" altLang="en-US"/>
          </a:p>
        </p:txBody>
      </p:sp>
      <p:sp>
        <p:nvSpPr>
          <p:cNvPr id="1161" name="四角形 99"/>
          <p:cNvSpPr>
            <a:spLocks noGrp="1"/>
          </p:cNvSpPr>
          <p:nvPr>
            <p:ph type="body" sz="quarter" idx="3"/>
          </p:nvPr>
        </p:nvSpPr>
        <p:spPr>
          <a:prstGeom prst="rect">
            <a:avLst/>
          </a:prstGeom>
        </p:spPr>
        <p:txBody>
          <a:bodyPr/>
          <a:lstStyle/>
          <a:p>
            <a:r>
              <a:rPr kumimoji="1" lang="ja-JP" altLang="en-US" dirty="0"/>
              <a:t>Shapes that have the same name in Japanese will be easy.</a:t>
            </a:r>
          </a:p>
          <a:p>
            <a:r>
              <a:rPr kumimoji="1" lang="ja-JP" altLang="en-US" dirty="0"/>
              <a:t>Card collection game:</a:t>
            </a:r>
          </a:p>
          <a:p>
            <a:r>
              <a:rPr kumimoji="1" lang="ja-JP" altLang="en-US" dirty="0"/>
              <a:t>-janken</a:t>
            </a:r>
          </a:p>
          <a:p>
            <a:r>
              <a:rPr kumimoji="1" lang="ja-JP" altLang="en-US" dirty="0"/>
              <a:t>-winner shows his/her hand</a:t>
            </a:r>
          </a:p>
          <a:p>
            <a:r>
              <a:rPr kumimoji="1" lang="ja-JP" altLang="en-US" dirty="0"/>
              <a:t>-loser says ''___shape___, please''</a:t>
            </a:r>
          </a:p>
          <a:p>
            <a:r>
              <a:rPr kumimoji="1" lang="ja-JP" altLang="en-US" dirty="0"/>
              <a:t>-winner gives loser the card</a:t>
            </a:r>
          </a:p>
          <a:p>
            <a:r>
              <a:rPr kumimoji="1" lang="ja-JP" altLang="en-US" dirty="0"/>
              <a:t>-goal is to have no cards</a:t>
            </a:r>
          </a:p>
          <a:p>
            <a:endParaRPr kumimoji="1" lang="en-CA" altLang="ja-JP" dirty="0" smtClean="0"/>
          </a:p>
          <a:p>
            <a:r>
              <a:rPr kumimoji="1" lang="en-CA" altLang="ja-JP" dirty="0" smtClean="0"/>
              <a:t>I’ve personally tried this.</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CA" altLang="ja-JP" dirty="0" smtClean="0"/>
              <a:t>O</a:t>
            </a:r>
            <a:r>
              <a:rPr kumimoji="1" lang="ja-JP" altLang="en-US" dirty="0" smtClean="0"/>
              <a:t>f course we don't go around in our daily conversation asking for shape</a:t>
            </a:r>
            <a:r>
              <a:rPr kumimoji="1" lang="en-CA" altLang="ja-JP" dirty="0" smtClean="0"/>
              <a:t>s.</a:t>
            </a:r>
            <a:r>
              <a:rPr kumimoji="1" lang="en-CA" altLang="ja-JP" baseline="0" dirty="0" smtClean="0"/>
              <a:t> H</a:t>
            </a:r>
            <a:r>
              <a:rPr kumimoji="1" lang="ja-JP" altLang="en-US" dirty="0" smtClean="0"/>
              <a:t>owever this grammar point, ___ please, still adheres to when we ask for thing</a:t>
            </a:r>
            <a:r>
              <a:rPr kumimoji="1" lang="en-CA" altLang="ja-JP" dirty="0" smtClean="0"/>
              <a:t>s.</a:t>
            </a:r>
            <a:r>
              <a:rPr kumimoji="1" lang="en-CA" altLang="ja-JP" baseline="0" dirty="0" smtClean="0"/>
              <a:t> A</a:t>
            </a:r>
            <a:r>
              <a:rPr kumimoji="1" lang="ja-JP" altLang="en-US" dirty="0" smtClean="0"/>
              <a:t>nd at this stage the purpose is to just familiarize them with shape names</a:t>
            </a:r>
            <a:r>
              <a:rPr kumimoji="1" lang="en-CA" altLang="ja-JP" dirty="0" smtClean="0"/>
              <a:t>.</a:t>
            </a:r>
            <a:r>
              <a:rPr kumimoji="1" lang="en-CA" altLang="ja-JP" baseline="0" dirty="0" smtClean="0"/>
              <a:t> T</a:t>
            </a:r>
            <a:r>
              <a:rPr kumimoji="1" lang="ja-JP" altLang="en-US" dirty="0" smtClean="0"/>
              <a:t>his game trains them to recognize shapes visually and then name them, and relies on the visual-vocal associatio</a:t>
            </a:r>
            <a:r>
              <a:rPr kumimoji="1" lang="en-CA" altLang="ja-JP" dirty="0" smtClean="0"/>
              <a:t>,</a:t>
            </a:r>
            <a:r>
              <a:rPr kumimoji="1" lang="en-CA" altLang="ja-JP" baseline="0" dirty="0" smtClean="0"/>
              <a:t> which is the ultimate purpose of learning how to say a shape in English. You want them to be able to name something they see</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en-CA" altLang="ja-JP"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CA" altLang="ja-JP" baseline="0" dirty="0" smtClean="0"/>
              <a:t>K</a:t>
            </a:r>
            <a:r>
              <a:rPr kumimoji="1" lang="ja-JP" altLang="en-US" dirty="0" smtClean="0"/>
              <a:t>eep in mind: students who cheat through this activity without speaking a word of English gets penalty</a:t>
            </a:r>
          </a:p>
          <a:p>
            <a:endParaRPr kumimoji="1" lang="en-CA" altLang="ja-JP" dirty="0" smtClean="0"/>
          </a:p>
          <a:p>
            <a:endParaRPr kumimoji="1" lang="ja-JP" altLang="en-US" dirty="0"/>
          </a:p>
          <a:p>
            <a:r>
              <a:rPr kumimoji="1" lang="ja-JP" altLang="en-US" dirty="0"/>
              <a:t>penalty</a:t>
            </a:r>
          </a:p>
          <a:p>
            <a:r>
              <a:rPr kumimoji="1" lang="ja-JP" altLang="en-US" dirty="0"/>
              <a:t>-have them police each other; if the loser doesn't say English and just picks a card, give them two cards</a:t>
            </a:r>
          </a:p>
          <a:p>
            <a:r>
              <a:rPr kumimoji="1" lang="ja-JP" altLang="en-US" dirty="0"/>
              <a:t>-walk around and help them out</a:t>
            </a:r>
          </a:p>
          <a:p>
            <a:r>
              <a:rPr kumimoji="1" lang="ja-JP" altLang="en-US" dirty="0"/>
              <a:t>-get your HRT in on this one to tell the kids to use English</a:t>
            </a:r>
          </a:p>
          <a:p>
            <a:r>
              <a:rPr kumimoji="1" lang="ja-JP" altLang="en-US" dirty="0"/>
              <a:t>^ a common problem in any interview </a:t>
            </a:r>
            <a:r>
              <a:rPr kumimoji="1" lang="ja-JP" altLang="en-US" dirty="0" smtClean="0"/>
              <a:t>activity</a:t>
            </a:r>
            <a:endParaRPr kumimoji="1" lang="en-CA" altLang="ja-JP" dirty="0" smtClean="0"/>
          </a:p>
          <a:p>
            <a:endParaRPr kumimoji="1" lang="en-CA" altLang="ja-JP" dirty="0" smtClean="0"/>
          </a:p>
          <a:p>
            <a:r>
              <a:rPr kumimoji="1" lang="en-CA" altLang="ja-JP" dirty="0" smtClean="0"/>
              <a:t>Individual testing </a:t>
            </a:r>
          </a:p>
          <a:p>
            <a:r>
              <a:rPr kumimoji="1" lang="en-CA" altLang="ja-JP" dirty="0" smtClean="0"/>
              <a:t>-a friend’s</a:t>
            </a:r>
            <a:r>
              <a:rPr kumimoji="1" lang="en-CA" altLang="ja-JP" baseline="0" dirty="0" smtClean="0"/>
              <a:t> idea</a:t>
            </a:r>
          </a:p>
          <a:p>
            <a:r>
              <a:rPr kumimoji="1" lang="en-CA" altLang="ja-JP" baseline="0" dirty="0" smtClean="0"/>
              <a:t>-suitable for classes that glaze over and doesn’t want to repeat after you</a:t>
            </a:r>
          </a:p>
          <a:p>
            <a:r>
              <a:rPr kumimoji="1" lang="en-CA" altLang="ja-JP" baseline="0" dirty="0" smtClean="0"/>
              <a:t>-</a:t>
            </a:r>
            <a:r>
              <a:rPr kumimoji="1" lang="en-CA" altLang="ja-JP" baseline="0" dirty="0" err="1" smtClean="0"/>
              <a:t>essentialyl</a:t>
            </a:r>
            <a:r>
              <a:rPr kumimoji="1" lang="en-CA" altLang="ja-JP" baseline="0" dirty="0" smtClean="0"/>
              <a:t> make them police each other</a:t>
            </a:r>
            <a:endParaRPr kumimoji="1" lang="ja-JP" altLang="en-US" dirty="0"/>
          </a:p>
        </p:txBody>
      </p:sp>
      <p:sp>
        <p:nvSpPr>
          <p:cNvPr id="1162" name="四角形 10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四角形 111"/>
          <p:cNvSpPr>
            <a:spLocks noGrp="1" noRot="1" noChangeAspect="1"/>
          </p:cNvSpPr>
          <p:nvPr>
            <p:ph type="sldImg" idx="2"/>
          </p:nvPr>
        </p:nvSpPr>
        <p:spPr>
          <a:prstGeom prst="rect">
            <a:avLst/>
          </a:prstGeom>
        </p:spPr>
        <p:txBody>
          <a:bodyPr/>
          <a:lstStyle/>
          <a:p>
            <a:endParaRPr kumimoji="1" lang="ja-JP" altLang="en-US"/>
          </a:p>
        </p:txBody>
      </p:sp>
      <p:sp>
        <p:nvSpPr>
          <p:cNvPr id="1255" name="四角形 112"/>
          <p:cNvSpPr>
            <a:spLocks noGrp="1"/>
          </p:cNvSpPr>
          <p:nvPr>
            <p:ph type="body" sz="quarter" idx="3"/>
          </p:nvPr>
        </p:nvSpPr>
        <p:spPr>
          <a:prstGeom prst="rect">
            <a:avLst/>
          </a:prstGeom>
        </p:spPr>
        <p:txBody>
          <a:bodyPr/>
          <a:lstStyle/>
          <a:p>
            <a:r>
              <a:rPr kumimoji="1" lang="en-CA" altLang="ja-JP" dirty="0" smtClean="0"/>
              <a:t>Personally tried speed-talking. Time it.</a:t>
            </a:r>
          </a:p>
          <a:p>
            <a:endParaRPr kumimoji="1" lang="en-CA" altLang="ja-JP" dirty="0" smtClean="0"/>
          </a:p>
          <a:p>
            <a:pPr marL="914400" lvl="1"/>
            <a:r>
              <a:rPr kumimoji="1" lang="ja-JP" altLang="en-US" dirty="0" smtClean="0"/>
              <a:t>(popular throughout all grades</a:t>
            </a:r>
          </a:p>
          <a:p>
            <a:pPr marL="1371600" lvl="2"/>
            <a:r>
              <a:rPr kumimoji="1" lang="ja-JP" altLang="en-US" dirty="0" smtClean="0"/>
              <a:t>1 individual  comes up to represent group</a:t>
            </a:r>
          </a:p>
          <a:p>
            <a:pPr marL="1371600" lvl="2"/>
            <a:r>
              <a:rPr kumimoji="1" lang="ja-JP" altLang="en-US" dirty="0" smtClean="0"/>
              <a:t>they rotate drawing on whiteboard within a group</a:t>
            </a:r>
          </a:p>
          <a:p>
            <a:endParaRPr kumimoji="1" lang="ja-JP" altLang="en-US" dirty="0"/>
          </a:p>
        </p:txBody>
      </p:sp>
      <p:sp>
        <p:nvSpPr>
          <p:cNvPr id="1256" name="四角形 11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16</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四角形 83"/>
          <p:cNvSpPr>
            <a:spLocks noGrp="1" noRot="1" noChangeAspect="1"/>
          </p:cNvSpPr>
          <p:nvPr>
            <p:ph type="sldImg" idx="2"/>
          </p:nvPr>
        </p:nvSpPr>
        <p:spPr>
          <a:prstGeom prst="rect">
            <a:avLst/>
          </a:prstGeom>
        </p:spPr>
        <p:txBody>
          <a:bodyPr/>
          <a:lstStyle/>
          <a:p>
            <a:endParaRPr kumimoji="1" lang="ja-JP" altLang="en-US"/>
          </a:p>
        </p:txBody>
      </p:sp>
      <p:sp>
        <p:nvSpPr>
          <p:cNvPr id="1154" name="四角形 84"/>
          <p:cNvSpPr>
            <a:spLocks noGrp="1"/>
          </p:cNvSpPr>
          <p:nvPr>
            <p:ph type="body" sz="quarter" idx="3"/>
          </p:nvPr>
        </p:nvSpPr>
        <p:spPr>
          <a:prstGeom prst="rect">
            <a:avLst/>
          </a:prstGeom>
        </p:spPr>
        <p:txBody>
          <a:bodyPr/>
          <a:lstStyle/>
          <a:p>
            <a:r>
              <a:rPr kumimoji="1" lang="ja-JP" altLang="en-US" dirty="0"/>
              <a:t>At younger grades 1-3, you might stop at introducing simple grammar or question-answer form</a:t>
            </a:r>
          </a:p>
          <a:p>
            <a:endParaRPr kumimoji="1" lang="ja-JP" altLang="en-US" dirty="0"/>
          </a:p>
          <a:p>
            <a:r>
              <a:rPr kumimoji="1" lang="ja-JP" altLang="en-US" dirty="0"/>
              <a:t>Some classes might need to spend more time on one stage than another. There's a trend for students here to absorb and remember a lot of words - you'll be surprised at their vocabular bank. However that amazing absorption weakens when it becomes a longer sentence, and question-answer form. This is because they have to remember most of what they are taught BY THEIR EARS. Reading and writing the alphabets don't happen until junior high school. With no visual to associate sounds with and rely on, it becomes a memory test. And the more they practice, they more they are likely to remember it. For example, I say ''See you next time'' everytime I end a class. They pick it up right away because I say it so many times. This is true for learning any languages - you pick up the things you hear repeatedly.  Similarly, the more you go over grammar points, the more comfortable they get</a:t>
            </a:r>
          </a:p>
        </p:txBody>
      </p:sp>
      <p:sp>
        <p:nvSpPr>
          <p:cNvPr id="1155" name="四角形 8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17</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四角形 117"/>
          <p:cNvSpPr>
            <a:spLocks noGrp="1" noRot="1" noChangeAspect="1"/>
          </p:cNvSpPr>
          <p:nvPr>
            <p:ph type="sldImg" idx="2"/>
          </p:nvPr>
        </p:nvSpPr>
        <p:spPr>
          <a:prstGeom prst="rect">
            <a:avLst/>
          </a:prstGeom>
        </p:spPr>
        <p:txBody>
          <a:bodyPr/>
          <a:lstStyle/>
          <a:p>
            <a:endParaRPr kumimoji="1" lang="ja-JP" altLang="en-US"/>
          </a:p>
        </p:txBody>
      </p:sp>
      <p:sp>
        <p:nvSpPr>
          <p:cNvPr id="1261" name="四角形 118"/>
          <p:cNvSpPr>
            <a:spLocks noGrp="1"/>
          </p:cNvSpPr>
          <p:nvPr>
            <p:ph type="body" sz="quarter" idx="3"/>
          </p:nvPr>
        </p:nvSpPr>
        <p:spPr>
          <a:prstGeom prst="rect">
            <a:avLst/>
          </a:prstGeom>
        </p:spPr>
        <p:txBody>
          <a:bodyPr/>
          <a:lstStyle/>
          <a:p>
            <a:r>
              <a:rPr kumimoji="1" lang="ja-JP" altLang="en-US" dirty="0"/>
              <a:t>Applicable to younger grades as </a:t>
            </a:r>
            <a:r>
              <a:rPr kumimoji="1" lang="ja-JP" altLang="en-US" dirty="0" smtClean="0"/>
              <a:t>well</a:t>
            </a:r>
            <a:endParaRPr kumimoji="1" lang="en-CA" altLang="ja-JP" dirty="0" smtClean="0"/>
          </a:p>
          <a:p>
            <a:endParaRPr kumimoji="1" lang="en-CA" altLang="ja-JP" dirty="0" smtClean="0"/>
          </a:p>
          <a:p>
            <a:pPr marL="914400" lvl="1"/>
            <a:r>
              <a:rPr kumimoji="1" lang="en-CA" altLang="ja-JP" dirty="0" smtClean="0"/>
              <a:t>P</a:t>
            </a:r>
            <a:r>
              <a:rPr kumimoji="1" lang="ja-JP" altLang="en-US" dirty="0" smtClean="0"/>
              <a:t>ractice using </a:t>
            </a:r>
          </a:p>
          <a:p>
            <a:pPr marL="1371600" lvl="2"/>
            <a:r>
              <a:rPr kumimoji="1" lang="ja-JP" altLang="en-US" dirty="0" smtClean="0"/>
              <a:t>bingo</a:t>
            </a:r>
          </a:p>
          <a:p>
            <a:pPr marL="1371600" lvl="2"/>
            <a:r>
              <a:rPr kumimoji="1" lang="ja-JP" altLang="en-US" dirty="0" smtClean="0"/>
              <a:t>card collection game (this time saying __colored__ + __shape__)</a:t>
            </a:r>
          </a:p>
          <a:p>
            <a:pPr marL="1371600" lvl="2"/>
            <a:r>
              <a:rPr kumimoji="1" lang="ja-JP" altLang="en-US" dirty="0" smtClean="0"/>
              <a:t>drawing game on blackboard OR</a:t>
            </a:r>
          </a:p>
          <a:p>
            <a:pPr marL="1371600" lvl="2"/>
            <a:r>
              <a:rPr kumimoji="1" lang="ja-JP" altLang="en-US" dirty="0" smtClean="0"/>
              <a:t>broken telephone </a:t>
            </a:r>
          </a:p>
          <a:p>
            <a:pPr marL="1828800" lvl="3"/>
            <a:r>
              <a:rPr kumimoji="1" lang="ja-JP" altLang="en-US" dirty="0" smtClean="0"/>
              <a:t>you tell the first kid in a row the type of shape</a:t>
            </a:r>
          </a:p>
          <a:p>
            <a:pPr marL="1828800" lvl="3"/>
            <a:r>
              <a:rPr kumimoji="1" lang="ja-JP" altLang="en-US" dirty="0" smtClean="0"/>
              <a:t>they pass it down </a:t>
            </a:r>
          </a:p>
          <a:p>
            <a:pPr marL="1828800" lvl="3"/>
            <a:r>
              <a:rPr kumimoji="1" lang="ja-JP" altLang="en-US" dirty="0" smtClean="0"/>
              <a:t>the last kid has to come up and draw it on the board</a:t>
            </a:r>
          </a:p>
          <a:p>
            <a:pPr marL="1828800" lvl="3"/>
            <a:r>
              <a:rPr kumimoji="1" lang="ja-JP" altLang="en-US" dirty="0" smtClean="0"/>
              <a:t>rotate the kids so everyone gets to both draw and listen </a:t>
            </a:r>
          </a:p>
          <a:p>
            <a:pPr marL="1828800" lvl="3"/>
            <a:r>
              <a:rPr kumimoji="1" lang="ja-JP" altLang="en-US" dirty="0" smtClean="0"/>
              <a:t>excellent for practicing listening comprehension, speaking, and applying</a:t>
            </a:r>
          </a:p>
          <a:p>
            <a:endParaRPr kumimoji="1" lang="ja-JP" altLang="en-US" dirty="0"/>
          </a:p>
        </p:txBody>
      </p:sp>
      <p:sp>
        <p:nvSpPr>
          <p:cNvPr id="1262" name="四角形 11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18</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(drop gesture &amp; translation over time, they would've gotten familiar enough with it to know what it means)</a:t>
            </a:r>
          </a:p>
          <a:p>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20</a:t>
            </a:fld>
            <a:endParaRPr kumimoji="1" lang="ja-JP" altLang="en-US"/>
          </a:p>
        </p:txBody>
      </p:sp>
    </p:spTree>
    <p:extLst>
      <p:ext uri="{BB962C8B-B14F-4D97-AF65-F5344CB8AC3E}">
        <p14:creationId xmlns:p14="http://schemas.microsoft.com/office/powerpoint/2010/main" val="338268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 have multiple</a:t>
            </a:r>
            <a:r>
              <a:rPr lang="en-CA" baseline="0" dirty="0" smtClean="0"/>
              <a:t> schools, I highly suggest making an excel doc keeping track of each class progress and what to do next class</a:t>
            </a:r>
          </a:p>
          <a:p>
            <a:endParaRPr lang="en-CA" baseline="0" dirty="0" smtClean="0"/>
          </a:p>
          <a:p>
            <a:r>
              <a:rPr lang="en-CA" baseline="0" dirty="0" smtClean="0"/>
              <a:t>Topic = Which lesson of the book are you doing? What’s the theme? Helps you keep track of how many hours of a particular lesson you have done</a:t>
            </a:r>
          </a:p>
          <a:p>
            <a:r>
              <a:rPr lang="en-CA" baseline="0" dirty="0" smtClean="0"/>
              <a:t>Goal = What would you like to get done in this lesson? For me, I wanted to give the students some time to decorate their passport booklet and, if time allowed, make nametags. I was also aiming to introduce some basic, key English phrases that will be repeated and used to maintain order and manage activities during English lessons. Moreover, I wanted to start the Hi Friends curriculum</a:t>
            </a:r>
          </a:p>
          <a:p>
            <a:endParaRPr lang="en-CA" baseline="0" dirty="0" smtClean="0"/>
          </a:p>
          <a:p>
            <a:r>
              <a:rPr lang="en-CA" baseline="0" dirty="0" smtClean="0"/>
              <a:t>Grammar = And for that day’s lesson I’ve narrowed the main grammar point down to these three phrases</a:t>
            </a:r>
          </a:p>
          <a:p>
            <a:endParaRPr lang="en-CA" baseline="0" dirty="0" smtClean="0"/>
          </a:p>
          <a:p>
            <a:r>
              <a:rPr lang="en-CA" baseline="0" dirty="0" smtClean="0"/>
              <a:t>This section is like brainstorming. Once you have it written down, you can better build activities and games around the main grammar point of the day, and have an idea what you can omit and what you should prioritize if time is running short.</a:t>
            </a:r>
          </a:p>
          <a:p>
            <a:endParaRPr lang="en-CA" baseline="0" dirty="0" smtClean="0"/>
          </a:p>
          <a:p>
            <a:r>
              <a:rPr lang="en-CA" baseline="0" dirty="0" smtClean="0"/>
              <a:t>You will be getting used to the pace and level of each of your classes. So you may find yourself running short on time or with a lot of extra time. Knowing what you want to accomplish (goals) and the students to take home that day helps you decide how to improvise with time. And later we’ll talk about filler games, which are games you could throw in as a buffer in between </a:t>
            </a:r>
            <a:r>
              <a:rPr lang="en-CA" baseline="0" dirty="0" err="1" smtClean="0"/>
              <a:t>activites</a:t>
            </a:r>
            <a:r>
              <a:rPr lang="en-CA" baseline="0" dirty="0" smtClean="0"/>
              <a:t> or during extra time.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21</a:t>
            </a:fld>
            <a:endParaRPr kumimoji="1" lang="ja-JP" altLang="en-US"/>
          </a:p>
        </p:txBody>
      </p:sp>
    </p:spTree>
    <p:extLst>
      <p:ext uri="{BB962C8B-B14F-4D97-AF65-F5344CB8AC3E}">
        <p14:creationId xmlns:p14="http://schemas.microsoft.com/office/powerpoint/2010/main" val="143928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the</a:t>
            </a:r>
            <a:r>
              <a:rPr lang="en-CA" baseline="0" dirty="0" smtClean="0"/>
              <a:t> </a:t>
            </a:r>
            <a:r>
              <a:rPr lang="en-CA" baseline="0" dirty="0" err="1" smtClean="0"/>
              <a:t>nitchoku</a:t>
            </a:r>
            <a:r>
              <a:rPr lang="en-CA" baseline="0" dirty="0" smtClean="0"/>
              <a:t> will start each class with a greeting. You can utilize that and teach them how to do it in English. Might be difficult and slow at first but they get the hang of it really quickly.</a:t>
            </a:r>
          </a:p>
          <a:p>
            <a:endParaRPr lang="en-CA" baseline="0" dirty="0" smtClean="0"/>
          </a:p>
          <a:p>
            <a:r>
              <a:rPr lang="en-CA" baseline="0" dirty="0" smtClean="0"/>
              <a:t>Then here you see I’ve jumped to one of the main activities of the day, which is to teach them some classroom English</a:t>
            </a:r>
          </a:p>
          <a:p>
            <a:endParaRPr lang="en-CA" baseline="0" dirty="0" smtClean="0"/>
          </a:p>
          <a:p>
            <a:r>
              <a:rPr lang="en-CA" baseline="0" dirty="0" smtClean="0"/>
              <a:t>Timing is rough. Something might run longer or shorter than you expected. And you get better as estimating overtime.</a:t>
            </a:r>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22</a:t>
            </a:fld>
            <a:endParaRPr kumimoji="1" lang="ja-JP" altLang="en-US"/>
          </a:p>
        </p:txBody>
      </p:sp>
    </p:spTree>
    <p:extLst>
      <p:ext uri="{BB962C8B-B14F-4D97-AF65-F5344CB8AC3E}">
        <p14:creationId xmlns:p14="http://schemas.microsoft.com/office/powerpoint/2010/main" val="143928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23</a:t>
            </a:fld>
            <a:endParaRPr kumimoji="1" lang="ja-JP" altLang="en-US"/>
          </a:p>
        </p:txBody>
      </p:sp>
    </p:spTree>
    <p:extLst>
      <p:ext uri="{BB962C8B-B14F-4D97-AF65-F5344CB8AC3E}">
        <p14:creationId xmlns:p14="http://schemas.microsoft.com/office/powerpoint/2010/main" val="143928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24</a:t>
            </a:fld>
            <a:endParaRPr kumimoji="1" lang="ja-JP" altLang="en-US"/>
          </a:p>
        </p:txBody>
      </p:sp>
    </p:spTree>
    <p:extLst>
      <p:ext uri="{BB962C8B-B14F-4D97-AF65-F5344CB8AC3E}">
        <p14:creationId xmlns:p14="http://schemas.microsoft.com/office/powerpoint/2010/main" val="143928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-dun get unnerved by their </a:t>
            </a:r>
            <a:r>
              <a:rPr kumimoji="1" lang="ja-JP" altLang="en-US" dirty="0" smtClean="0"/>
              <a:t>reactions/words</a:t>
            </a:r>
            <a:endParaRPr kumimoji="1" lang="en-CA"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CA"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CA" altLang="ja-JP" smtClean="0"/>
              <a:t>RESOURCES- ENGLIPEDIA</a:t>
            </a:r>
            <a:endParaRPr kumimoji="1" lang="ja-JP" altLang="en-US" dirty="0" smtClean="0"/>
          </a:p>
          <a:p>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26</a:t>
            </a:fld>
            <a:endParaRPr kumimoji="1" lang="ja-JP" altLang="en-US"/>
          </a:p>
        </p:txBody>
      </p:sp>
    </p:spTree>
    <p:extLst>
      <p:ext uri="{BB962C8B-B14F-4D97-AF65-F5344CB8AC3E}">
        <p14:creationId xmlns:p14="http://schemas.microsoft.com/office/powerpoint/2010/main" val="219936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81000" y="693738"/>
            <a:ext cx="6094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On the other hand, ask for their </a:t>
            </a:r>
            <a:r>
              <a:rPr lang="en-CA" dirty="0" err="1" smtClean="0"/>
              <a:t>opinon</a:t>
            </a:r>
            <a:r>
              <a:rPr lang="en-CA" dirty="0" smtClean="0"/>
              <a:t>. </a:t>
            </a:r>
            <a:r>
              <a:rPr kumimoji="1" lang="ja-JP" altLang="en-US" dirty="0" smtClean="0"/>
              <a:t>(is this going to run well with that particular class? are there any foreseeable problems?)</a:t>
            </a:r>
            <a:endParaRPr kumimoji="1" lang="en-CA"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en-CA" altLang="ja-JP" dirty="0" smtClean="0"/>
          </a:p>
          <a:p>
            <a:pPr marL="365760" lvl="1" indent="-283464">
              <a:spcBef>
                <a:spcPts val="600"/>
              </a:spcBef>
              <a:buSzPct val="80000"/>
              <a:buFont typeface="Wingdings 2"/>
              <a:buChar char=""/>
            </a:pPr>
            <a:r>
              <a:rPr kumimoji="1" lang="ja-JP" altLang="en-US" dirty="0" smtClean="0"/>
              <a:t>More advanced/as time goes on</a:t>
            </a:r>
          </a:p>
          <a:p>
            <a:pPr marL="914400" lvl="1"/>
            <a:r>
              <a:rPr kumimoji="1" lang="ja-JP" altLang="en-US" dirty="0" smtClean="0"/>
              <a:t>spot their hesitation and ask if they have a different suggestion about an activity/plan</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lang="en-CA" dirty="0"/>
          </a:p>
        </p:txBody>
      </p:sp>
      <p:sp>
        <p:nvSpPr>
          <p:cNvPr id="4" name="Slide Number Placeholder 3"/>
          <p:cNvSpPr>
            <a:spLocks noGrp="1"/>
          </p:cNvSpPr>
          <p:nvPr>
            <p:ph type="sldNum" sz="quarter" idx="10"/>
          </p:nvPr>
        </p:nvSpPr>
        <p:spPr/>
        <p:txBody>
          <a:bodyPr/>
          <a:lstStyle/>
          <a:p>
            <a:fld id="{3373A956-0A05-4CEE-9E49-4C2CAF36E535}" type="slidenum">
              <a:rPr lang="en-CA" smtClean="0"/>
              <a:t>30</a:t>
            </a:fld>
            <a:endParaRPr lang="en-CA"/>
          </a:p>
        </p:txBody>
      </p:sp>
    </p:spTree>
    <p:extLst>
      <p:ext uri="{BB962C8B-B14F-4D97-AF65-F5344CB8AC3E}">
        <p14:creationId xmlns:p14="http://schemas.microsoft.com/office/powerpoint/2010/main" val="35862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this is the case, AIM FOR the</a:t>
            </a:r>
            <a:r>
              <a:rPr lang="en-CA" baseline="0" dirty="0" smtClean="0"/>
              <a:t> middle ground, “I want to do something too!”</a:t>
            </a:r>
            <a:endParaRPr lang="en-CA" dirty="0" smtClean="0"/>
          </a:p>
          <a:p>
            <a:endParaRPr lang="en-CA" dirty="0" smtClean="0"/>
          </a:p>
          <a:p>
            <a:r>
              <a:rPr lang="en-CA" dirty="0" smtClean="0"/>
              <a:t>Most</a:t>
            </a:r>
            <a:r>
              <a:rPr lang="en-CA" baseline="0" dirty="0" smtClean="0"/>
              <a:t> teachers who are helpful will walk around and monitor. Sometimes if you don’t say anything they feel like you don’t even need them to do that, and they stop doing it and start standing at the back of the classroom. To prevent this, I tell my HRTs how much I appreciate them doing that and sometimes even get them to help me pass out stickers or stamps </a:t>
            </a:r>
          </a:p>
          <a:p>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Tell them what you're doing in advance and where you'd like their help, so they know how to help you and can be prepared* draw from my own experience</a:t>
            </a:r>
          </a:p>
          <a:p>
            <a:endParaRPr lang="en-CA" dirty="0"/>
          </a:p>
        </p:txBody>
      </p:sp>
      <p:sp>
        <p:nvSpPr>
          <p:cNvPr id="4" name="Slide Number Placeholder 3"/>
          <p:cNvSpPr>
            <a:spLocks noGrp="1"/>
          </p:cNvSpPr>
          <p:nvPr>
            <p:ph type="sldNum" sz="quarter" idx="10"/>
          </p:nvPr>
        </p:nvSpPr>
        <p:spPr/>
        <p:txBody>
          <a:bodyPr/>
          <a:lstStyle/>
          <a:p>
            <a:fld id="{3373A956-0A05-4CEE-9E49-4C2CAF36E535}" type="slidenum">
              <a:rPr lang="en-CA" smtClean="0"/>
              <a:t>32</a:t>
            </a:fld>
            <a:endParaRPr lang="en-CA"/>
          </a:p>
        </p:txBody>
      </p:sp>
    </p:spTree>
    <p:extLst>
      <p:ext uri="{BB962C8B-B14F-4D97-AF65-F5344CB8AC3E}">
        <p14:creationId xmlns:p14="http://schemas.microsoft.com/office/powerpoint/2010/main" val="451322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CA" altLang="ja-JP" dirty="0" smtClean="0"/>
              <a:t>You can build on it</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en-CA"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CA" altLang="ja-JP" dirty="0" smtClean="0"/>
              <a:t>This is kind of </a:t>
            </a:r>
            <a:r>
              <a:rPr kumimoji="1" lang="ja-JP" altLang="en-US" dirty="0" smtClean="0"/>
              <a:t>stepping on their toes</a:t>
            </a:r>
            <a:r>
              <a:rPr kumimoji="1" lang="en-CA" altLang="ja-JP" dirty="0" smtClean="0"/>
              <a:t>.</a:t>
            </a:r>
            <a:r>
              <a:rPr kumimoji="1" lang="en-CA" altLang="ja-JP" baseline="0" dirty="0" smtClean="0"/>
              <a:t> We are GUESTS in their </a:t>
            </a:r>
            <a:r>
              <a:rPr kumimoji="1" lang="en-CA" altLang="ja-JP" baseline="0" dirty="0" err="1" smtClean="0"/>
              <a:t>classroom.</a:t>
            </a:r>
            <a:r>
              <a:rPr kumimoji="1" lang="en-CA" altLang="ja-JP" dirty="0" err="1" smtClean="0"/>
              <a:t>T</a:t>
            </a:r>
            <a:r>
              <a:rPr kumimoji="1" lang="ja-JP" altLang="en-US" dirty="0" smtClean="0"/>
              <a:t>hey might disengage, and you NEED their support (they are the HRT and essential for discipline and controlling the class and is a respected figure in front of their kids. If they become impassive about/during your lessons it is only to your detriment)</a:t>
            </a:r>
          </a:p>
          <a:p>
            <a:endParaRPr lang="en-CA" dirty="0"/>
          </a:p>
        </p:txBody>
      </p:sp>
      <p:sp>
        <p:nvSpPr>
          <p:cNvPr id="4" name="Slide Number Placeholder 3"/>
          <p:cNvSpPr>
            <a:spLocks noGrp="1"/>
          </p:cNvSpPr>
          <p:nvPr>
            <p:ph type="sldNum" sz="quarter" idx="10"/>
          </p:nvPr>
        </p:nvSpPr>
        <p:spPr/>
        <p:txBody>
          <a:bodyPr/>
          <a:lstStyle/>
          <a:p>
            <a:fld id="{3373A956-0A05-4CEE-9E49-4C2CAF36E535}" type="slidenum">
              <a:rPr lang="en-CA" smtClean="0"/>
              <a:t>34</a:t>
            </a:fld>
            <a:endParaRPr lang="en-CA"/>
          </a:p>
        </p:txBody>
      </p:sp>
    </p:spTree>
    <p:extLst>
      <p:ext uri="{BB962C8B-B14F-4D97-AF65-F5344CB8AC3E}">
        <p14:creationId xmlns:p14="http://schemas.microsoft.com/office/powerpoint/2010/main" val="2714728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dont contradict/challenge them in class (eg. when they spell something wrong)</a:t>
            </a:r>
            <a:endParaRPr lang="en-CA"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You need that to run a lesson successfully </a:t>
            </a:r>
          </a:p>
          <a:p>
            <a:endParaRPr lang="en-CA" dirty="0"/>
          </a:p>
        </p:txBody>
      </p:sp>
      <p:sp>
        <p:nvSpPr>
          <p:cNvPr id="4" name="Slide Number Placeholder 3"/>
          <p:cNvSpPr>
            <a:spLocks noGrp="1"/>
          </p:cNvSpPr>
          <p:nvPr>
            <p:ph type="sldNum" sz="quarter" idx="10"/>
          </p:nvPr>
        </p:nvSpPr>
        <p:spPr/>
        <p:txBody>
          <a:bodyPr/>
          <a:lstStyle/>
          <a:p>
            <a:fld id="{3373A956-0A05-4CEE-9E49-4C2CAF36E535}" type="slidenum">
              <a:rPr lang="en-CA" smtClean="0"/>
              <a:t>38</a:t>
            </a:fld>
            <a:endParaRPr lang="en-CA"/>
          </a:p>
        </p:txBody>
      </p:sp>
    </p:spTree>
    <p:extLst>
      <p:ext uri="{BB962C8B-B14F-4D97-AF65-F5344CB8AC3E}">
        <p14:creationId xmlns:p14="http://schemas.microsoft.com/office/powerpoint/2010/main" val="209808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Review can be fitted into the</a:t>
            </a:r>
            <a:r>
              <a:rPr lang="en-CA" baseline="0" dirty="0" smtClean="0"/>
              <a:t> lesson at any stage, either as a warm-up, or right before an activity or game</a:t>
            </a:r>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7</a:t>
            </a:fld>
            <a:endParaRPr kumimoji="1" lang="ja-JP" altLang="en-US"/>
          </a:p>
        </p:txBody>
      </p:sp>
    </p:spTree>
    <p:extLst>
      <p:ext uri="{BB962C8B-B14F-4D97-AF65-F5344CB8AC3E}">
        <p14:creationId xmlns:p14="http://schemas.microsoft.com/office/powerpoint/2010/main" val="20459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There’s a</a:t>
            </a:r>
            <a:r>
              <a:rPr lang="en-CA" baseline="0" dirty="0" smtClean="0"/>
              <a:t> common phenomenon when you first try to implement this. For example, you ask the class “How are you?” and you get a very confident “How are you?” reiterated back to you. So you show them that it’s a question-answer situation. How are you? I’m fine, etc. Same with </a:t>
            </a:r>
            <a:r>
              <a:rPr lang="en-CA" baseline="0" dirty="0" err="1" smtClean="0"/>
              <a:t>askign</a:t>
            </a:r>
            <a:r>
              <a:rPr lang="en-CA" baseline="0" dirty="0" smtClean="0"/>
              <a:t> the day of the week, and the weather. In the beginning when you’re just establishing a routine, especially with 5</a:t>
            </a:r>
            <a:r>
              <a:rPr lang="en-CA" baseline="30000" dirty="0" smtClean="0"/>
              <a:t>th</a:t>
            </a:r>
            <a:r>
              <a:rPr lang="en-CA" baseline="0" dirty="0" smtClean="0"/>
              <a:t> graders, it’s very helpful to implement gestures and pair your greetings with flashcards. </a:t>
            </a:r>
            <a:r>
              <a:rPr lang="en-CA" baseline="0" dirty="0" err="1" smtClean="0"/>
              <a:t>Eg</a:t>
            </a:r>
            <a:r>
              <a:rPr lang="en-CA" baseline="0" dirty="0" smtClean="0"/>
              <a:t>. I’ll ask “What day is today?” and hold up a flashcard that says Wednesday, and the Japanese equivalent, </a:t>
            </a:r>
            <a:r>
              <a:rPr lang="en-CA" baseline="0" dirty="0" err="1" smtClean="0"/>
              <a:t>suiyoubi</a:t>
            </a:r>
            <a:r>
              <a:rPr lang="en-CA" baseline="0" dirty="0" smtClean="0"/>
              <a:t>. </a:t>
            </a:r>
          </a:p>
          <a:p>
            <a:endParaRPr lang="en-CA" baseline="0" dirty="0" smtClean="0"/>
          </a:p>
          <a:p>
            <a:r>
              <a:rPr lang="en-CA" baseline="0" dirty="0" smtClean="0"/>
              <a:t>This is also a great time to throw in questions you taught them last lesson. For example, pick a student number/name and ask them “Do you like oranges?” Pick a couple more students. And by this point you’ve shifted into a sort of warm-up.</a:t>
            </a:r>
            <a:endParaRPr lang="en-CA" dirty="0"/>
          </a:p>
        </p:txBody>
      </p:sp>
      <p:sp>
        <p:nvSpPr>
          <p:cNvPr id="4" name="Slide Number Placeholder 3"/>
          <p:cNvSpPr>
            <a:spLocks noGrp="1"/>
          </p:cNvSpPr>
          <p:nvPr>
            <p:ph type="sldNum" sz="quarter" idx="10"/>
          </p:nvPr>
        </p:nvSpPr>
        <p:spPr/>
        <p:txBody>
          <a:bodyPr/>
          <a:lstStyle/>
          <a:p>
            <a:fld id="{58807EA6-0398-4990-8029-A74DB7412258}" type="slidenum">
              <a:rPr kumimoji="1" lang="ja-JP" altLang="en-US" smtClean="0"/>
              <a:t>8</a:t>
            </a:fld>
            <a:endParaRPr kumimoji="1" lang="ja-JP" altLang="en-US"/>
          </a:p>
        </p:txBody>
      </p:sp>
    </p:spTree>
    <p:extLst>
      <p:ext uri="{BB962C8B-B14F-4D97-AF65-F5344CB8AC3E}">
        <p14:creationId xmlns:p14="http://schemas.microsoft.com/office/powerpoint/2010/main" val="35832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四角形 100"/>
          <p:cNvSpPr>
            <a:spLocks noGrp="1" noRot="1" noChangeAspect="1"/>
          </p:cNvSpPr>
          <p:nvPr>
            <p:ph type="sldImg" idx="2"/>
          </p:nvPr>
        </p:nvSpPr>
        <p:spPr>
          <a:prstGeom prst="rect">
            <a:avLst/>
          </a:prstGeom>
        </p:spPr>
        <p:txBody>
          <a:bodyPr/>
          <a:lstStyle/>
          <a:p>
            <a:endParaRPr kumimoji="1" lang="ja-JP" altLang="en-US"/>
          </a:p>
        </p:txBody>
      </p:sp>
      <p:sp>
        <p:nvSpPr>
          <p:cNvPr id="1244" name="四角形 101"/>
          <p:cNvSpPr>
            <a:spLocks noGrp="1"/>
          </p:cNvSpPr>
          <p:nvPr>
            <p:ph type="body" sz="quarter" idx="3"/>
          </p:nvPr>
        </p:nvSpPr>
        <p:spPr>
          <a:prstGeom prst="rect">
            <a:avLst/>
          </a:prstGeom>
        </p:spPr>
        <p:txBody>
          <a:bodyPr/>
          <a:lstStyle/>
          <a:p>
            <a:r>
              <a:rPr kumimoji="1" lang="en-CA" altLang="ja-JP" dirty="0" smtClean="0"/>
              <a:t>Where you</a:t>
            </a:r>
            <a:r>
              <a:rPr kumimoji="1" lang="en-CA" altLang="ja-JP" baseline="0" dirty="0" smtClean="0"/>
              <a:t>’re reviewing things you’ve taught or just things you taught last lesson, OR doing a small game</a:t>
            </a:r>
          </a:p>
          <a:p>
            <a:endParaRPr kumimoji="1" lang="en-CA" altLang="ja-JP" baseline="0" dirty="0" smtClean="0"/>
          </a:p>
          <a:p>
            <a:r>
              <a:rPr kumimoji="1" lang="en-CA" altLang="ja-JP" baseline="0" dirty="0" smtClean="0"/>
              <a:t>These two categories apply to main activities, not just warm-ups. So what do I mean by active…</a:t>
            </a:r>
            <a:endParaRPr kumimoji="1" lang="en-CA" altLang="ja-JP" dirty="0" smtClean="0"/>
          </a:p>
        </p:txBody>
      </p:sp>
      <p:sp>
        <p:nvSpPr>
          <p:cNvPr id="1245" name="四角形 10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四角形 49"/>
          <p:cNvSpPr>
            <a:spLocks noGrp="1" noRot="1" noChangeAspect="1"/>
          </p:cNvSpPr>
          <p:nvPr>
            <p:ph type="sldImg" idx="2"/>
          </p:nvPr>
        </p:nvSpPr>
        <p:spPr>
          <a:prstGeom prst="rect">
            <a:avLst/>
          </a:prstGeom>
        </p:spPr>
        <p:txBody>
          <a:bodyPr/>
          <a:lstStyle/>
          <a:p>
            <a:endParaRPr kumimoji="1" lang="ja-JP" altLang="en-US"/>
          </a:p>
        </p:txBody>
      </p:sp>
      <p:sp>
        <p:nvSpPr>
          <p:cNvPr id="1123" name="四角形 50"/>
          <p:cNvSpPr>
            <a:spLocks noGrp="1"/>
          </p:cNvSpPr>
          <p:nvPr>
            <p:ph type="body" sz="quarter" idx="3"/>
          </p:nvPr>
        </p:nvSpPr>
        <p:spPr>
          <a:prstGeom prst="rect">
            <a:avLst/>
          </a:prstGeom>
        </p:spPr>
        <p:txBody>
          <a:bodyPr/>
          <a:lstStyle/>
          <a:p>
            <a:r>
              <a:rPr kumimoji="1" lang="ja-JP" altLang="en-US" dirty="0"/>
              <a:t>Activities that require them to move around the class, get their limbs moving and move their muscles. Games that increases the energy of the class and are typically ''rowdier''. For example, pac-man, mario karts, criss-cross, pictionary relay, etc. Group competition or activity can also be applicable, but keep in mind some classes will respond differently and a sluggish-looking class might remain just as sluggish through a supposedly energizing activity, while another sluggish-looking class might brighten up from the same </a:t>
            </a:r>
            <a:r>
              <a:rPr kumimoji="1" lang="ja-JP" altLang="en-US" dirty="0" smtClean="0"/>
              <a:t>activity</a:t>
            </a:r>
            <a:endParaRPr kumimoji="1" lang="en-CA" altLang="ja-JP" dirty="0" smtClean="0"/>
          </a:p>
          <a:p>
            <a:endParaRPr kumimoji="1" lang="en-CA" altLang="ja-JP" dirty="0" smtClean="0"/>
          </a:p>
          <a:p>
            <a:r>
              <a:rPr kumimoji="1" lang="en-CA" altLang="ja-JP" dirty="0" smtClean="0"/>
              <a:t>On</a:t>
            </a:r>
            <a:r>
              <a:rPr kumimoji="1" lang="en-CA" altLang="ja-JP" baseline="0" dirty="0" smtClean="0"/>
              <a:t> the other hand, sometimes they love the warm-up game so much, that you end up doing that game for the whole lesson</a:t>
            </a:r>
            <a:endParaRPr kumimoji="1" lang="ja-JP" altLang="en-US" dirty="0"/>
          </a:p>
        </p:txBody>
      </p:sp>
      <p:sp>
        <p:nvSpPr>
          <p:cNvPr id="1124" name="四角形 5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10</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四角形 64"/>
          <p:cNvSpPr>
            <a:spLocks noGrp="1" noRot="1" noChangeAspect="1"/>
          </p:cNvSpPr>
          <p:nvPr>
            <p:ph type="sldImg" idx="2"/>
          </p:nvPr>
        </p:nvSpPr>
        <p:spPr>
          <a:prstGeom prst="rect">
            <a:avLst/>
          </a:prstGeom>
        </p:spPr>
        <p:txBody>
          <a:bodyPr/>
          <a:lstStyle/>
          <a:p>
            <a:endParaRPr kumimoji="1" lang="ja-JP" altLang="en-US"/>
          </a:p>
        </p:txBody>
      </p:sp>
      <p:sp>
        <p:nvSpPr>
          <p:cNvPr id="1137" name="四角形 65"/>
          <p:cNvSpPr>
            <a:spLocks noGrp="1"/>
          </p:cNvSpPr>
          <p:nvPr>
            <p:ph type="body" sz="quarter" idx="3"/>
          </p:nvPr>
        </p:nvSpPr>
        <p:spPr>
          <a:prstGeom prst="rect">
            <a:avLst/>
          </a:prstGeom>
        </p:spPr>
        <p:txBody>
          <a:bodyPr/>
          <a:lstStyle/>
          <a:p>
            <a:r>
              <a:rPr kumimoji="1" lang="ja-JP" altLang="en-US"/>
              <a:t>I give my students tracing paper and we trace through A-Z slowly, doing a few alphabets at a time.</a:t>
            </a:r>
          </a:p>
          <a:p>
            <a:r>
              <a:rPr kumimoji="1" lang="ja-JP" altLang="en-US"/>
              <a:t>You can even do this at the end. I use this at the end so while they're writing, I have ample time to give out stickers to students who raised their hand and presented in class (if you have good memory. If you have bad memory, you can consider giving them out as you ask them questions. I just prefer doing it at the end so it doesn't take up time during an activity) and give out stamps in their passports</a:t>
            </a:r>
          </a:p>
        </p:txBody>
      </p:sp>
      <p:sp>
        <p:nvSpPr>
          <p:cNvPr id="1138" name="四角形 6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11</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四角形 78"/>
          <p:cNvSpPr>
            <a:spLocks noGrp="1" noRot="1" noChangeAspect="1"/>
          </p:cNvSpPr>
          <p:nvPr>
            <p:ph type="sldImg" idx="2"/>
          </p:nvPr>
        </p:nvSpPr>
        <p:spPr>
          <a:prstGeom prst="rect">
            <a:avLst/>
          </a:prstGeom>
        </p:spPr>
        <p:txBody>
          <a:bodyPr/>
          <a:lstStyle/>
          <a:p>
            <a:endParaRPr kumimoji="1" lang="ja-JP" altLang="en-US"/>
          </a:p>
        </p:txBody>
      </p:sp>
      <p:sp>
        <p:nvSpPr>
          <p:cNvPr id="1190" name="四角形 79"/>
          <p:cNvSpPr>
            <a:spLocks noGrp="1"/>
          </p:cNvSpPr>
          <p:nvPr>
            <p:ph type="body" sz="quarter" idx="3"/>
          </p:nvPr>
        </p:nvSpPr>
        <p:spPr>
          <a:prstGeom prst="rect">
            <a:avLst/>
          </a:prstGeom>
        </p:spPr>
        <p:txBody>
          <a:bodyPr/>
          <a:lstStyle/>
          <a:p>
            <a:r>
              <a:rPr kumimoji="1" lang="ja-JP" altLang="en-US" dirty="0"/>
              <a:t>Everyone is comfortable on different levels, sometimes all, sometimes only one. </a:t>
            </a:r>
            <a:endParaRPr kumimoji="1" lang="en-CA" altLang="ja-JP" dirty="0" smtClean="0"/>
          </a:p>
          <a:p>
            <a:r>
              <a:rPr kumimoji="1" lang="en-CA" altLang="ja-JP" dirty="0" smtClean="0"/>
              <a:t>Most students are </a:t>
            </a:r>
            <a:r>
              <a:rPr kumimoji="1" lang="en-CA" altLang="ja-JP" baseline="0" dirty="0" smtClean="0"/>
              <a:t>most comfortable at group-work, where attention is spread across multiple people. Shyer students might prefer this setting the most. If you are doing a game that involves groups competing against one another, and each person in the group rotates to give an answer, then it exerts more pressure than simple group games and kind of becomes individual performance. </a:t>
            </a:r>
          </a:p>
          <a:p>
            <a:endParaRPr kumimoji="1" lang="en-CA" altLang="ja-JP" baseline="0" dirty="0" smtClean="0"/>
          </a:p>
          <a:p>
            <a:r>
              <a:rPr kumimoji="1" lang="en-CA" altLang="ja-JP" baseline="0" dirty="0" smtClean="0"/>
              <a:t>Pair work is the middle-ground. It makes students at ease, without letting them get too excited and loud.</a:t>
            </a:r>
          </a:p>
          <a:p>
            <a:endParaRPr kumimoji="1" lang="en-CA"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CA" altLang="ja-JP" baseline="0" dirty="0" smtClean="0"/>
              <a:t>As for individual, there’ll always be those </a:t>
            </a:r>
            <a:r>
              <a:rPr kumimoji="1" lang="en-CA" altLang="ja-JP" baseline="0" dirty="0" err="1" smtClean="0"/>
              <a:t>coupel</a:t>
            </a:r>
            <a:r>
              <a:rPr kumimoji="1" lang="en-CA" altLang="ja-JP" baseline="0" dirty="0" smtClean="0"/>
              <a:t> of kids who raise their hands </a:t>
            </a:r>
            <a:r>
              <a:rPr kumimoji="1" lang="en-CA" altLang="ja-JP" baseline="0" dirty="0" err="1" smtClean="0"/>
              <a:t>everytime</a:t>
            </a:r>
            <a:r>
              <a:rPr kumimoji="1" lang="en-CA" altLang="ja-JP" baseline="0" dirty="0" smtClean="0"/>
              <a:t> you ask a question. More often than not though, you can get a very disquieting total silence from the class. Culturally they have been imbibed with the mindset that it’s better to keep quiet than to make a mistake. So </a:t>
            </a:r>
            <a:r>
              <a:rPr kumimoji="1" lang="en-CA" altLang="ja-JP" dirty="0" smtClean="0"/>
              <a:t>m</a:t>
            </a:r>
            <a:r>
              <a:rPr kumimoji="1" lang="ja-JP" altLang="en-US" dirty="0" smtClean="0"/>
              <a:t>any Japanese students are afraid of making mistakes - this is less evident but still observable at the ES level. A lot of students just don't say anything because they are bad at English, don't want to make an effort, or are simply daunted by the whole ordeal. </a:t>
            </a:r>
            <a:r>
              <a:rPr kumimoji="1" lang="en-CA" altLang="ja-JP" baseline="0" dirty="0" smtClean="0"/>
              <a:t>And this is where you use encouragements, rewards like stickers to lure them out, and show them that it’s okay even if the answer is wrong. You just want them to try.</a:t>
            </a:r>
            <a:endParaRPr kumimoji="1" lang="en-CA"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Talk to them in simple English about their interests (you can tell from their T-shirt, pencilcase, bag or drawings) to at least make them feel comfortable interacting with you and take their mind off focusing on English class as a scary, troublesome thing</a:t>
            </a:r>
          </a:p>
          <a:p>
            <a:endParaRPr kumimoji="1" lang="en-CA" altLang="ja-JP" dirty="0" smtClean="0"/>
          </a:p>
          <a:p>
            <a:r>
              <a:rPr kumimoji="1" lang="ja-JP" altLang="en-US" dirty="0" smtClean="0"/>
              <a:t>Sometimes </a:t>
            </a:r>
            <a:r>
              <a:rPr kumimoji="1" lang="ja-JP" altLang="en-US" dirty="0"/>
              <a:t>you might have to give a little more help to students that are struggling or nervous presenting/using English alone ie. presenting their work and speaking in front of the whole class. Give lots of encouragement. When correcting their mistakes, do it in a positive manner and reaffirm their good effort at the same time. </a:t>
            </a:r>
          </a:p>
        </p:txBody>
      </p:sp>
      <p:sp>
        <p:nvSpPr>
          <p:cNvPr id="1191" name="四角形 8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13</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四角形 83"/>
          <p:cNvSpPr>
            <a:spLocks noGrp="1" noRot="1" noChangeAspect="1"/>
          </p:cNvSpPr>
          <p:nvPr>
            <p:ph type="sldImg" idx="2"/>
          </p:nvPr>
        </p:nvSpPr>
        <p:spPr>
          <a:prstGeom prst="rect">
            <a:avLst/>
          </a:prstGeom>
        </p:spPr>
        <p:txBody>
          <a:bodyPr/>
          <a:lstStyle/>
          <a:p>
            <a:endParaRPr kumimoji="1" lang="ja-JP" altLang="en-US"/>
          </a:p>
        </p:txBody>
      </p:sp>
      <p:sp>
        <p:nvSpPr>
          <p:cNvPr id="1154" name="四角形 84"/>
          <p:cNvSpPr>
            <a:spLocks noGrp="1"/>
          </p:cNvSpPr>
          <p:nvPr>
            <p:ph type="body" sz="quarter" idx="3"/>
          </p:nvPr>
        </p:nvSpPr>
        <p:spPr>
          <a:prstGeom prst="rect">
            <a:avLst/>
          </a:prstGeom>
        </p:spPr>
        <p:txBody>
          <a:bodyPr/>
          <a:lstStyle/>
          <a:p>
            <a:r>
              <a:rPr kumimoji="1" lang="ja-JP" altLang="en-US" dirty="0"/>
              <a:t>At younger grades 1-3, you might stop at introducing simple grammar or question-answer form</a:t>
            </a:r>
          </a:p>
          <a:p>
            <a:endParaRPr kumimoji="1" lang="ja-JP" altLang="en-US" dirty="0"/>
          </a:p>
          <a:p>
            <a:r>
              <a:rPr kumimoji="1" lang="ja-JP" altLang="en-US" dirty="0"/>
              <a:t>Some classes might need to spend more time on one stage than another. There's a trend for students here to absorb and remember a lot of words - you'll be surprised at their vocabular bank. However that amazing absorption weakens when it becomes a longer sentence, and question-answer form. This is because they have to remember most of what they are taught BY THEIR EARS. Reading and writing the alphabets don't happen until junior high school. With no visual to associate sounds with and rely on, it becomes a memory test. And the more they practice, they more they are likely to remember it. For example, I say ''See you next time'' everytime I end a class. They pick it up right away because I say it so many times. This is true for learning any languages - you pick up the things you hear repeatedly.  Similarly, the more you go over grammar points, the more comfortable they get</a:t>
            </a:r>
          </a:p>
        </p:txBody>
      </p:sp>
      <p:sp>
        <p:nvSpPr>
          <p:cNvPr id="1155" name="四角形 8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20" name="Footer Placeholder 19"/>
          <p:cNvSpPr>
            <a:spLocks noGrp="1"/>
          </p:cNvSpPr>
          <p:nvPr>
            <p:ph type="ftr" sz="quarter" idx="11"/>
          </p:nvPr>
        </p:nvSpPr>
        <p:spPr/>
        <p:txBody>
          <a:bodyPr/>
          <a:lstStyle>
            <a:extLst/>
          </a:lstStyle>
          <a:p>
            <a:endParaRPr lang="ja-JP" altLang="en-US" dirty="0"/>
          </a:p>
        </p:txBody>
      </p:sp>
      <p:sp>
        <p:nvSpPr>
          <p:cNvPr id="10" name="Slide Number Placeholder 9"/>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5" name="Footer Placeholder 4"/>
          <p:cNvSpPr>
            <a:spLocks noGrp="1"/>
          </p:cNvSpPr>
          <p:nvPr>
            <p:ph type="ftr" sz="quarter" idx="11"/>
          </p:nvPr>
        </p:nvSpPr>
        <p:spPr/>
        <p:txBody>
          <a:bodyPr/>
          <a:lstStyle>
            <a:extLst/>
          </a:lstStyle>
          <a:p>
            <a:endParaRPr lang="ja-JP" altLang="en-US" dirty="0"/>
          </a:p>
        </p:txBody>
      </p:sp>
      <p:sp>
        <p:nvSpPr>
          <p:cNvPr id="6" name="Slide Number Placeholder 5"/>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80"/>
            <a:ext cx="18288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05980"/>
            <a:ext cx="55626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5" name="Footer Placeholder 4"/>
          <p:cNvSpPr>
            <a:spLocks noGrp="1"/>
          </p:cNvSpPr>
          <p:nvPr>
            <p:ph type="ftr" sz="quarter" idx="11"/>
          </p:nvPr>
        </p:nvSpPr>
        <p:spPr/>
        <p:txBody>
          <a:bodyPr/>
          <a:lstStyle>
            <a:extLst/>
          </a:lstStyle>
          <a:p>
            <a:endParaRPr lang="ja-JP" altLang="en-US" dirty="0"/>
          </a:p>
        </p:txBody>
      </p:sp>
      <p:sp>
        <p:nvSpPr>
          <p:cNvPr id="6" name="Slide Number Placeholder 5"/>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5" name="Footer Placeholder 4"/>
          <p:cNvSpPr>
            <a:spLocks noGrp="1"/>
          </p:cNvSpPr>
          <p:nvPr>
            <p:ph type="ftr" sz="quarter" idx="11"/>
          </p:nvPr>
        </p:nvSpPr>
        <p:spPr/>
        <p:txBody>
          <a:bodyPr/>
          <a:lstStyle>
            <a:extLst/>
          </a:lstStyle>
          <a:p>
            <a:endParaRPr lang="ja-JP" altLang="en-US" dirty="0"/>
          </a:p>
        </p:txBody>
      </p:sp>
      <p:sp>
        <p:nvSpPr>
          <p:cNvPr id="6" name="Slide Number Placeholder 5"/>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5" name="Footer Placeholder 4"/>
          <p:cNvSpPr>
            <a:spLocks noGrp="1"/>
          </p:cNvSpPr>
          <p:nvPr>
            <p:ph type="ftr" sz="quarter" idx="11"/>
          </p:nvPr>
        </p:nvSpPr>
        <p:spPr/>
        <p:txBody>
          <a:bodyPr/>
          <a:lstStyle>
            <a:extLst/>
          </a:lstStyle>
          <a:p>
            <a:endParaRPr lang="ja-JP" altLang="en-US" dirty="0"/>
          </a:p>
        </p:txBody>
      </p:sp>
      <p:sp>
        <p:nvSpPr>
          <p:cNvPr id="6" name="Slide Number Placeholder 5"/>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
        <p:nvSpPr>
          <p:cNvPr id="10" name="Rectangle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6" name="Footer Placeholder 5"/>
          <p:cNvSpPr>
            <a:spLocks noGrp="1"/>
          </p:cNvSpPr>
          <p:nvPr>
            <p:ph type="ftr" sz="quarter" idx="11"/>
          </p:nvPr>
        </p:nvSpPr>
        <p:spPr/>
        <p:txBody>
          <a:bodyPr/>
          <a:lstStyle>
            <a:extLst/>
          </a:lstStyle>
          <a:p>
            <a:endParaRPr lang="ja-JP" altLang="en-US" dirty="0"/>
          </a:p>
        </p:txBody>
      </p:sp>
      <p:sp>
        <p:nvSpPr>
          <p:cNvPr id="7" name="Slide Number Placeholder 6"/>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8" name="Footer Placeholder 7"/>
          <p:cNvSpPr>
            <a:spLocks noGrp="1"/>
          </p:cNvSpPr>
          <p:nvPr>
            <p:ph type="ftr" sz="quarter" idx="11"/>
          </p:nvPr>
        </p:nvSpPr>
        <p:spPr/>
        <p:txBody>
          <a:bodyPr/>
          <a:lstStyle>
            <a:extLst/>
          </a:lstStyle>
          <a:p>
            <a:endParaRPr lang="ja-JP" altLang="en-US" dirty="0"/>
          </a:p>
        </p:txBody>
      </p:sp>
      <p:sp>
        <p:nvSpPr>
          <p:cNvPr id="9" name="Slide Number Placeholder 8"/>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4" name="Footer Placeholder 3"/>
          <p:cNvSpPr>
            <a:spLocks noGrp="1"/>
          </p:cNvSpPr>
          <p:nvPr>
            <p:ph type="ftr" sz="quarter" idx="11"/>
          </p:nvPr>
        </p:nvSpPr>
        <p:spPr/>
        <p:txBody>
          <a:bodyPr/>
          <a:lstStyle>
            <a:extLst/>
          </a:lstStyle>
          <a:p>
            <a:endParaRPr lang="ja-JP" altLang="en-US" dirty="0"/>
          </a:p>
        </p:txBody>
      </p:sp>
      <p:sp>
        <p:nvSpPr>
          <p:cNvPr id="5" name="Slide Number Placeholder 4"/>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3" name="Footer Placeholder 2"/>
          <p:cNvSpPr>
            <a:spLocks noGrp="1"/>
          </p:cNvSpPr>
          <p:nvPr>
            <p:ph type="ftr" sz="quarter" idx="11"/>
          </p:nvPr>
        </p:nvSpPr>
        <p:spPr/>
        <p:txBody>
          <a:bodyPr/>
          <a:lstStyle>
            <a:extLst/>
          </a:lstStyle>
          <a:p>
            <a:endParaRPr lang="ja-JP" altLang="en-US" dirty="0"/>
          </a:p>
        </p:txBody>
      </p:sp>
      <p:sp>
        <p:nvSpPr>
          <p:cNvPr id="4" name="Slide Number Placeholder 3"/>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
        <p:nvSpPr>
          <p:cNvPr id="6" name="Rectangle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6" name="Footer Placeholder 5"/>
          <p:cNvSpPr>
            <a:spLocks noGrp="1"/>
          </p:cNvSpPr>
          <p:nvPr>
            <p:ph type="ftr" sz="quarter" idx="11"/>
          </p:nvPr>
        </p:nvSpPr>
        <p:spPr/>
        <p:txBody>
          <a:bodyPr/>
          <a:lstStyle>
            <a:extLst/>
          </a:lstStyle>
          <a:p>
            <a:endParaRPr lang="ja-JP" altLang="en-US" dirty="0"/>
          </a:p>
        </p:txBody>
      </p:sp>
      <p:sp>
        <p:nvSpPr>
          <p:cNvPr id="7" name="Slide Number Placeholder 6"/>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E220A51-F8EA-429A-8E6F-F02BE74E28F7}" type="datetimeFigureOut">
              <a:rPr lang="ja-JP" altLang="en-US" smtClean="0"/>
              <a:pPr/>
              <a:t>2016/7/31</a:t>
            </a:fld>
            <a:endParaRPr lang="ja-JP" altLang="en-US" dirty="0"/>
          </a:p>
        </p:txBody>
      </p:sp>
      <p:sp>
        <p:nvSpPr>
          <p:cNvPr id="6" name="Footer Placeholder 5"/>
          <p:cNvSpPr>
            <a:spLocks noGrp="1"/>
          </p:cNvSpPr>
          <p:nvPr>
            <p:ph type="ftr" sz="quarter" idx="11"/>
          </p:nvPr>
        </p:nvSpPr>
        <p:spPr/>
        <p:txBody>
          <a:bodyPr/>
          <a:lstStyle>
            <a:extLst/>
          </a:lstStyle>
          <a:p>
            <a:endParaRPr lang="ja-JP" altLang="en-US" dirty="0"/>
          </a:p>
        </p:txBody>
      </p:sp>
      <p:sp>
        <p:nvSpPr>
          <p:cNvPr id="7" name="Slide Number Placeholder 6"/>
          <p:cNvSpPr>
            <a:spLocks noGrp="1"/>
          </p:cNvSpPr>
          <p:nvPr>
            <p:ph type="sldNum" sz="quarter" idx="12"/>
          </p:nvPr>
        </p:nvSpPr>
        <p:spPr/>
        <p:txBody>
          <a:bodyPr/>
          <a:lstStyle>
            <a:extLst/>
          </a:lstStyle>
          <a:p>
            <a:fld id="{2C9400E4-C46D-48FA-AEA0-ED136F70A0E5}" type="slidenum">
              <a:rPr lang="ja-JP" altLang="en-US" smtClean="0"/>
              <a:pPr/>
              <a:t>‹#›</a:t>
            </a:fld>
            <a:endParaRPr lang="ja-JP" altLang="en-US" dirty="0"/>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05979"/>
            <a:ext cx="7498080" cy="85725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220A51-F8EA-429A-8E6F-F02BE74E28F7}" type="datetimeFigureOut">
              <a:rPr lang="ja-JP" altLang="en-US" smtClean="0"/>
              <a:pPr/>
              <a:t>2016/7/31</a:t>
            </a:fld>
            <a:endParaRPr lang="ja-JP" altLang="en-US" dirty="0"/>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ja-JP" altLang="en-US" dirty="0"/>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9400E4-C46D-48FA-AEA0-ED136F70A0E5}" type="slidenum">
              <a:rPr lang="ja-JP" altLang="en-US" smtClean="0"/>
              <a:pPr/>
              <a:t>‹#›</a:t>
            </a:fld>
            <a:endParaRPr lang="ja-JP" altLang="en-US" dirty="0"/>
          </a:p>
        </p:txBody>
      </p:sp>
      <p:sp>
        <p:nvSpPr>
          <p:cNvPr id="15" name="Rectangle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タイトル 1"/>
          <p:cNvSpPr>
            <a:spLocks noGrp="1"/>
          </p:cNvSpPr>
          <p:nvPr>
            <p:ph type="ctrTitle"/>
          </p:nvPr>
        </p:nvSpPr>
        <p:spPr/>
        <p:txBody>
          <a:bodyPr/>
          <a:lstStyle/>
          <a:p>
            <a:r>
              <a:rPr kumimoji="1" lang="en-CA" altLang="ja-JP" dirty="0" smtClean="0"/>
              <a:t>JHS/ES Lesson-Planning</a:t>
            </a:r>
            <a:endParaRPr kumimoji="1" lang="ja-JP" altLang="en-US" dirty="0"/>
          </a:p>
        </p:txBody>
      </p:sp>
      <p:sp>
        <p:nvSpPr>
          <p:cNvPr id="1108" name="サブタイトル 2"/>
          <p:cNvSpPr>
            <a:spLocks noGrp="1"/>
          </p:cNvSpPr>
          <p:nvPr>
            <p:ph type="subTitle" idx="1"/>
          </p:nvPr>
        </p:nvSpPr>
        <p:spPr>
          <a:xfrm>
            <a:off x="1403648" y="2931790"/>
            <a:ext cx="7406640" cy="1314450"/>
          </a:xfrm>
        </p:spPr>
        <p:txBody>
          <a:bodyPr/>
          <a:lstStyle/>
          <a:p>
            <a:r>
              <a:rPr kumimoji="1" lang="en-CA" altLang="ja-JP" dirty="0" smtClean="0"/>
              <a:t>Kyle </a:t>
            </a:r>
            <a:r>
              <a:rPr kumimoji="1" lang="en-CA" altLang="ja-JP" dirty="0" err="1" smtClean="0"/>
              <a:t>Sponenberg</a:t>
            </a:r>
            <a:r>
              <a:rPr kumimoji="1" lang="en-CA" altLang="ja-JP" dirty="0" smtClean="0"/>
              <a:t> &amp; Tiffany Sheen</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四角形 47"/>
          <p:cNvSpPr>
            <a:spLocks noGrp="1"/>
          </p:cNvSpPr>
          <p:nvPr>
            <p:ph type="title"/>
          </p:nvPr>
        </p:nvSpPr>
        <p:spPr>
          <a:prstGeom prst="rect">
            <a:avLst/>
          </a:prstGeom>
        </p:spPr>
        <p:txBody>
          <a:bodyPr>
            <a:normAutofit/>
          </a:bodyPr>
          <a:lstStyle/>
          <a:p>
            <a:r>
              <a:rPr kumimoji="1" lang="ja-JP" altLang="en-US" dirty="0" smtClean="0"/>
              <a:t>Active</a:t>
            </a:r>
            <a:endParaRPr kumimoji="1" lang="ja-JP" altLang="en-US" dirty="0"/>
          </a:p>
        </p:txBody>
      </p:sp>
      <p:sp>
        <p:nvSpPr>
          <p:cNvPr id="1120" name="四角形 48"/>
          <p:cNvSpPr>
            <a:spLocks noGrp="1"/>
          </p:cNvSpPr>
          <p:nvPr>
            <p:ph idx="1"/>
          </p:nvPr>
        </p:nvSpPr>
        <p:spPr>
          <a:prstGeom prst="rect">
            <a:avLst/>
          </a:prstGeom>
        </p:spPr>
        <p:txBody>
          <a:bodyPr>
            <a:normAutofit/>
          </a:bodyPr>
          <a:lstStyle/>
          <a:p>
            <a:r>
              <a:rPr kumimoji="1" lang="ja-JP" altLang="en-US"/>
              <a:t>Target: Dull, sleepy, sluggish-looking class</a:t>
            </a:r>
          </a:p>
          <a:p>
            <a:r>
              <a:rPr kumimoji="1" lang="ja-JP" altLang="en-US"/>
              <a:t>Examples</a:t>
            </a:r>
          </a:p>
          <a:p>
            <a:pPr marL="914400" lvl="1"/>
            <a:r>
              <a:rPr kumimoji="1" lang="ja-JP" altLang="en-US"/>
              <a:t>Moving around</a:t>
            </a:r>
          </a:p>
          <a:p>
            <a:pPr marL="914400" lvl="1"/>
            <a:r>
              <a:rPr kumimoji="1" lang="ja-JP" altLang="en-US"/>
              <a:t>Interview </a:t>
            </a:r>
          </a:p>
          <a:p>
            <a:pPr marL="914400" lvl="1"/>
            <a:r>
              <a:rPr kumimoji="1" lang="ja-JP" altLang="en-US"/>
              <a:t>Games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四角形 57"/>
          <p:cNvSpPr>
            <a:spLocks noGrp="1"/>
          </p:cNvSpPr>
          <p:nvPr>
            <p:ph type="title"/>
          </p:nvPr>
        </p:nvSpPr>
        <p:spPr>
          <a:prstGeom prst="rect">
            <a:avLst/>
          </a:prstGeom>
        </p:spPr>
        <p:txBody>
          <a:bodyPr>
            <a:normAutofit/>
          </a:bodyPr>
          <a:lstStyle/>
          <a:p>
            <a:r>
              <a:rPr kumimoji="1" lang="ja-JP" altLang="en-US" dirty="0" smtClean="0"/>
              <a:t>Passive</a:t>
            </a:r>
            <a:endParaRPr kumimoji="1" lang="ja-JP" altLang="en-US" dirty="0"/>
          </a:p>
        </p:txBody>
      </p:sp>
      <p:sp>
        <p:nvSpPr>
          <p:cNvPr id="1134" name="四角形 58"/>
          <p:cNvSpPr>
            <a:spLocks noGrp="1"/>
          </p:cNvSpPr>
          <p:nvPr>
            <p:ph idx="1"/>
          </p:nvPr>
        </p:nvSpPr>
        <p:spPr>
          <a:prstGeom prst="rect">
            <a:avLst/>
          </a:prstGeom>
        </p:spPr>
        <p:txBody>
          <a:bodyPr>
            <a:normAutofit/>
          </a:bodyPr>
          <a:lstStyle/>
          <a:p>
            <a:r>
              <a:rPr kumimoji="1" lang="ja-JP" altLang="en-US" dirty="0" smtClean="0"/>
              <a:t>Target</a:t>
            </a:r>
            <a:r>
              <a:rPr kumimoji="1" lang="en-CA" altLang="ja-JP" dirty="0" smtClean="0"/>
              <a:t>: overactive, rowdy class</a:t>
            </a:r>
            <a:endParaRPr kumimoji="1" lang="ja-JP" altLang="en-US" dirty="0"/>
          </a:p>
          <a:p>
            <a:r>
              <a:rPr kumimoji="1" lang="ja-JP" altLang="en-US" dirty="0"/>
              <a:t>Examples</a:t>
            </a:r>
          </a:p>
          <a:p>
            <a:pPr marL="914400" lvl="1"/>
            <a:r>
              <a:rPr kumimoji="1" lang="ja-JP" altLang="en-US" dirty="0"/>
              <a:t>listening (in textbook)</a:t>
            </a:r>
          </a:p>
          <a:p>
            <a:pPr marL="914400" lvl="1"/>
            <a:r>
              <a:rPr kumimoji="1" lang="ja-JP" altLang="en-US" dirty="0"/>
              <a:t>drawing</a:t>
            </a:r>
          </a:p>
          <a:p>
            <a:pPr marL="914400" lvl="1"/>
            <a:r>
              <a:rPr kumimoji="1" lang="ja-JP" altLang="en-US" dirty="0"/>
              <a:t>writing (practice writing the alphabet)</a:t>
            </a:r>
          </a:p>
          <a:p>
            <a:pPr marL="914400" lvl="1"/>
            <a:r>
              <a:rPr kumimoji="1" lang="ja-JP" altLang="en-US" dirty="0"/>
              <a:t>desk-work</a:t>
            </a:r>
          </a:p>
          <a:p>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四角形 68"/>
          <p:cNvSpPr>
            <a:spLocks noGrp="1"/>
          </p:cNvSpPr>
          <p:nvPr>
            <p:ph type="title"/>
          </p:nvPr>
        </p:nvSpPr>
        <p:spPr>
          <a:prstGeom prst="rect">
            <a:avLst/>
          </a:prstGeom>
        </p:spPr>
        <p:txBody>
          <a:bodyPr>
            <a:normAutofit/>
          </a:bodyPr>
          <a:lstStyle/>
          <a:p>
            <a:r>
              <a:rPr kumimoji="1" lang="ja-JP" altLang="en-US"/>
              <a:t>Main Activity</a:t>
            </a:r>
          </a:p>
        </p:txBody>
      </p:sp>
      <p:sp>
        <p:nvSpPr>
          <p:cNvPr id="1148" name="四角形 69"/>
          <p:cNvSpPr>
            <a:spLocks noGrp="1"/>
          </p:cNvSpPr>
          <p:nvPr>
            <p:ph idx="1"/>
          </p:nvPr>
        </p:nvSpPr>
        <p:spPr>
          <a:prstGeom prst="rect">
            <a:avLst/>
          </a:prstGeom>
        </p:spPr>
        <p:txBody>
          <a:bodyPr>
            <a:normAutofit/>
          </a:bodyPr>
          <a:lstStyle/>
          <a:p>
            <a:r>
              <a:rPr kumimoji="1" lang="en-CA" altLang="ja-JP" dirty="0" smtClean="0"/>
              <a:t>Lesson focus</a:t>
            </a:r>
            <a:endParaRPr kumimoji="1" lang="ja-JP" altLang="en-US" dirty="0"/>
          </a:p>
          <a:p>
            <a:r>
              <a:rPr kumimoji="1" lang="ja-JP" altLang="en-US" dirty="0"/>
              <a:t>Usually involves </a:t>
            </a:r>
            <a:r>
              <a:rPr kumimoji="1" lang="en-CA" altLang="ja-JP" dirty="0" smtClean="0"/>
              <a:t>key grammar point or vocabulary</a:t>
            </a:r>
            <a:endParaRPr kumimoji="1" lang="ja-JP" altLang="en-US" dirty="0"/>
          </a:p>
          <a:p>
            <a:r>
              <a:rPr kumimoji="1" lang="ja-JP" altLang="en-US" dirty="0" smtClean="0"/>
              <a:t>1-2 </a:t>
            </a:r>
            <a:r>
              <a:rPr kumimoji="1" lang="ja-JP" altLang="en-US" dirty="0"/>
              <a:t>main activities per lesson depending on class size, </a:t>
            </a:r>
            <a:r>
              <a:rPr kumimoji="1" lang="ja-JP" altLang="en-US" dirty="0" smtClean="0"/>
              <a:t>level</a:t>
            </a:r>
            <a:r>
              <a:rPr kumimoji="1" lang="ja-JP" altLang="en-US" dirty="0"/>
              <a:t>, and speed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 name="四角形 76"/>
          <p:cNvSpPr>
            <a:spLocks noGrp="1"/>
          </p:cNvSpPr>
          <p:nvPr>
            <p:ph type="title"/>
          </p:nvPr>
        </p:nvSpPr>
        <p:spPr>
          <a:prstGeom prst="rect">
            <a:avLst/>
          </a:prstGeom>
        </p:spPr>
        <p:txBody>
          <a:bodyPr>
            <a:normAutofit/>
          </a:bodyPr>
          <a:lstStyle/>
          <a:p>
            <a:r>
              <a:rPr kumimoji="1" lang="en-CA" altLang="ja-JP" dirty="0" smtClean="0"/>
              <a:t>Students’ comfort level</a:t>
            </a:r>
            <a:endParaRPr kumimoji="1" lang="ja-JP" altLang="en-US" dirty="0"/>
          </a:p>
        </p:txBody>
      </p:sp>
      <p:sp>
        <p:nvSpPr>
          <p:cNvPr id="1187" name="四角形 77"/>
          <p:cNvSpPr>
            <a:spLocks noGrp="1"/>
          </p:cNvSpPr>
          <p:nvPr>
            <p:ph idx="1"/>
          </p:nvPr>
        </p:nvSpPr>
        <p:spPr>
          <a:xfrm>
            <a:off x="1435608" y="1085850"/>
            <a:ext cx="7498080" cy="1233872"/>
          </a:xfrm>
          <a:prstGeom prst="rect">
            <a:avLst/>
          </a:prstGeom>
        </p:spPr>
        <p:txBody>
          <a:bodyPr>
            <a:normAutofit/>
          </a:bodyPr>
          <a:lstStyle/>
          <a:p>
            <a:r>
              <a:rPr kumimoji="1" lang="ja-JP" altLang="en-US" dirty="0" smtClean="0"/>
              <a:t>Students </a:t>
            </a:r>
            <a:r>
              <a:rPr kumimoji="1" lang="en-CA" altLang="ja-JP" dirty="0" smtClean="0"/>
              <a:t>use English easily on some levels than others</a:t>
            </a:r>
          </a:p>
        </p:txBody>
      </p:sp>
      <p:grpSp>
        <p:nvGrpSpPr>
          <p:cNvPr id="3" name="Group 2"/>
          <p:cNvGrpSpPr/>
          <p:nvPr/>
        </p:nvGrpSpPr>
        <p:grpSpPr>
          <a:xfrm>
            <a:off x="1007604" y="2247714"/>
            <a:ext cx="2520280" cy="2513893"/>
            <a:chOff x="708530" y="2247714"/>
            <a:chExt cx="2520280" cy="2513893"/>
          </a:xfrm>
        </p:grpSpPr>
        <p:pic>
          <p:nvPicPr>
            <p:cNvPr id="6146" name="Picture 2" descr="http://images.clipartpanda.com/kid-clip-art-pal-clipart-of-a-childs-sketch-of-a-group-of-four-kids-holding-hands-while-falling-by-prawny-7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15"/>
            <a:stretch/>
          </p:blipFill>
          <p:spPr bwMode="auto">
            <a:xfrm>
              <a:off x="1007604" y="2247714"/>
              <a:ext cx="1922132" cy="18362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530" y="4299942"/>
              <a:ext cx="2520280" cy="461665"/>
            </a:xfrm>
            <a:prstGeom prst="rect">
              <a:avLst/>
            </a:prstGeom>
            <a:noFill/>
          </p:spPr>
          <p:txBody>
            <a:bodyPr wrap="square" rtlCol="0">
              <a:spAutoFit/>
            </a:bodyPr>
            <a:lstStyle/>
            <a:p>
              <a:pPr algn="ctr"/>
              <a:r>
                <a:rPr lang="en-CA" sz="2400" dirty="0" smtClean="0"/>
                <a:t>Group</a:t>
              </a:r>
              <a:endParaRPr lang="en-CA" sz="2400" dirty="0"/>
            </a:p>
          </p:txBody>
        </p:sp>
      </p:grpSp>
      <p:grpSp>
        <p:nvGrpSpPr>
          <p:cNvPr id="5" name="Group 4"/>
          <p:cNvGrpSpPr/>
          <p:nvPr/>
        </p:nvGrpSpPr>
        <p:grpSpPr>
          <a:xfrm>
            <a:off x="4319972" y="2509437"/>
            <a:ext cx="1822508" cy="2236780"/>
            <a:chOff x="4451200" y="2509437"/>
            <a:chExt cx="1822508" cy="2236780"/>
          </a:xfrm>
        </p:grpSpPr>
        <p:pic>
          <p:nvPicPr>
            <p:cNvPr id="6148" name="Picture 4" descr="https://d2gg9evh47fn9z.cloudfront.net/thumb_COLOURBOX5813270.jpg"/>
            <p:cNvPicPr>
              <a:picLocks noChangeAspect="1" noChangeArrowheads="1"/>
            </p:cNvPicPr>
            <p:nvPr/>
          </p:nvPicPr>
          <p:blipFill rotWithShape="1">
            <a:blip r:embed="rId4">
              <a:extLst>
                <a:ext uri="{28A0092B-C50C-407E-A947-70E740481C1C}">
                  <a14:useLocalDpi xmlns:a14="http://schemas.microsoft.com/office/drawing/2010/main" val="0"/>
                </a:ext>
              </a:extLst>
            </a:blip>
            <a:srcRect l="60131" b="67414"/>
            <a:stretch/>
          </p:blipFill>
          <p:spPr bwMode="auto">
            <a:xfrm>
              <a:off x="4463988" y="2509437"/>
              <a:ext cx="1809720" cy="1312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1200" y="4315330"/>
              <a:ext cx="1620180" cy="430887"/>
            </a:xfrm>
            <a:prstGeom prst="rect">
              <a:avLst/>
            </a:prstGeom>
            <a:noFill/>
          </p:spPr>
          <p:txBody>
            <a:bodyPr wrap="square" rtlCol="0">
              <a:spAutoFit/>
            </a:bodyPr>
            <a:lstStyle/>
            <a:p>
              <a:pPr algn="ctr"/>
              <a:r>
                <a:rPr lang="en-CA" sz="2200" dirty="0" smtClean="0"/>
                <a:t>Pair</a:t>
              </a:r>
              <a:endParaRPr lang="en-CA" sz="2200" dirty="0"/>
            </a:p>
          </p:txBody>
        </p:sp>
      </p:grpSp>
      <p:sp>
        <p:nvSpPr>
          <p:cNvPr id="6" name="AutoShape 6" descr="data:image/jpeg;base64,/9j/4AAQSkZJRgABAQAAAQABAAD/2wCEAAkGBxMREhUSExISFRUXFxcbGRYVFxYYFhkSHRgYFxcYGBoZISkgGRolHRYVITEiJSorLi4uFyAzODMtNygtLisBCgoKDg0OGxAQGysiHyYrLS0tMi0tLS0uLTI1MDUtKy0tLS8tLS0tLS8rLy8tKy8tLS0tLS0tLS0tLS0tLS0tLf/AABEIAQkAvgMBIgACEQEDEQH/xAAbAAEAAgMBAQAAAAAAAAAAAAAABAYDBQcCAf/EAE4QAAICAQEFAwYJBwgIBwAAAAECAAMEEQUGEiExE0FRIjJhcYGRBxQjM0JScqGxQ3OCkqKywRY0U1RiY7PRFSVEVZPCw9IkNYOjtOLw/8QAGgEBAAMBAQEAAAAAAAAAAAAAAAIDBAEFBv/EADARAAMAAgAEAwYEBwAAAAAAAAABAgMRBBIhMUFRgQUTIjKRoVKx0fAUFTNCYcHx/9oADAMBAAIRAxEAPwDuMREAREQBERAERIe19qVYtTXXOERRzJ8e4Ad5PQCASydOZlN2z8I2PWxrxlbLsHXsiBUD/atPk+7WU/bm2sjaRPacVOL9GgHRrB3G4j90cvxmKmpUAVQFA6ADQTVi4V11roU3mS6InZm9O07/AMrTir9WpO0fTwL2ajX0gCau2i2w625mbZr3G9wvsVdAJJnxjpzPSa54fGvApeWn4kJNlqvNLL0Pil1oJ/akujKzavmto5Q/Olbh/wC4DPGzcXIzeeOFrqB07ewEgnv7NPpes8pm2tsPKw0N3ajJqXnYvAEsVO9l0OjAdSJlvPwqvkZfOLO55jZYu+20avPTGyV9HFTYfbzX7pv9m/CTisQuQtuKx/pRrWT6LF1HtOkpdVgYBlOoIBB8QZ9dQRoQCD3HmJbXCQ/leitZmu52Si5XUMjKykahlIII8QRyM9ziez2uw27TDs7Pnq1Lamh/Wv0T6V0nTN0t6a89CNDXcnKylj5SnxH1kPcZjyYqxvqXzarsWCIiVkhERAEREAREQBERAEREA82OFBYkAAEknoAOZJnHNtbXO0r+2OvxaskUIejHobmHie7wEsnwtbc4K68GviL5B8sVjV+wHNgAO9jy9QaUzEsyH7NasNtHB4Azomqr169AJdhrHL5sj0RubpahbJ8SNjpmPxcOEzcLFSRbXpxDqNdefsmb4pnf1F/+LV/nNn8Zg/EjP/D5fws9zW5FtVuRXjW3LVUfKtZmC6qOlYJ72PX0SeMHPPTBPtuqH8YbY2e/JsOnT+3chH3AyrNxWGocq0izHgyTSbnZd8faWMFAS6gKAAArpoAOgHOYcveTDr17TKo9XGrE+wakykjcrKb/AGfAX1lj+CyfibgZX9Lh1/m6WY+9iJ46wYN/Pv0PQeXLr5TS7EdflUr1NSWN2TFWXWkklfOGvLmJs5vafg8dvnM+4+iuutPvOs953wa0dmeGzIezqDbaSpI+iQug0PSerPGxEJJN6MD4aqrrpFXvza086xF9bATW/wAoEqvqycYs91Z6KrcNlR8+tj4Ee4y54e7uNZWLMbHqpvqJD1uvEOMdUfi1PPuaeNrVpdVZdXV2eXjjj4NNDxr5Q9DAgHQzNl9ouvh5ehpx8Cp6tl/2ftvHvUGu6s6gHh4hxDXuK66g+ibCUPEx7ciiu9sPEy0sRXDLw1W6MoPlajTUdORm8G6VA8w30/m7rBp95ErTryO1ELx/3+/oWCJgwsbskVOJ34fpOeJjz15nvmeTKhERAEREARE5xv7vNZba2BjOUC6fGLlOjDX8lWe5iOp7unjOzLp6RxtJbZt949/6cdzRQhyrx1RCBWh/vLOinryGp8dJTM/a2flfPZRqQ/ksXWsaemzzz6eekj4mKlShEUKo7h+J8TPGO917MuNQbQh0ZywSsN3qCfOPqm33OLFPNkZRz3b1CIewMBfjdyV6h2CVgklj5Y4rnJPfwrp+lOiJs4pabF4eBaOzReeoYEnpp06d8rO4GE4yct7U4LEZF4NQ2hKgk6jkeQHvl6ng8VaeV8vY9jh05xpfU1+wMc149aMCGA8oHrxEknX3zYSv37fevaKYboorsrLI/PiL8/J8Pot7xLBKKTXfxLFW9iUrejeq/HzqMapFKt2fFqNWfjYroPDQDXXxl1mJ8VGdbCiF11CuVBZQeoU9RrOw0n1WzlJtdGVr4R9o5GPiizHYp8oodwASqaHnz5AcXCNfT6ZZd2Mt7sWm20cLvWpYaacyOundr109MyyRW8nFrWtELl72bGqfbDIyWTTZ28yV5lOFwOz2oW4gRwoBxHytef0D09E1K9ozOeps3rUEkAAtzJAGpOmnPx5SLYoOvLqND6pIseQczIFaPYeiKzH1AEn8JkyPbNULSI/wW3j/AEdRWWHEhtUDUa8K2uBy9QEt843u7sPZ7YFd2T2IsKl3t7ThsVyxYaMDqGHIaeiX34N8u23Are1nfm4Syzz3oDkVO2vUldOfeNDz11noRkVNryMNRypMs8REsICIiAIiIBr9v7RGNjXZB/J1u2niQCQPadBOO7JpK1AsdXfV3Y9TY3lMT751XfjZ1mTg300jisdQFGoGujAkanl0BnKf9JIjdncGosHVLgUPsJ5EekTVwjlU2ynMm10J097rbw14NZxshXUK7lLVVnV1Zi3lcIJDDUj2SIc2sDXtK/1l/wA5hq2mtjcFC2ZD/VpUv7yOQHtl3FYseadW9EMGS8dblG93S2rXdtDNNfFw2JS68SlSeEFGOh56akS6Tnq7Iy8G2raWQiV18S1WVhuJ1pfUB3I8kaMU5DWdCnz/ABWNRfTsevgt1PXuVX4QNkvbUmRT8/jNxrp1K8iwHj0B07+HTvm33c21Xm0LchHPk6962d6n8R4ggzZykbW2DfhXNmbPHEG5243cw6koPedOoJ5ag6SuWqXK/T9Cdbl8y9S7xK7sHfLGyvJLdlbroarfJbi8FJ5N+PoEsUhUuXpk1SfYT6DPkhbU2vRjLxXWog7gT5R+yo5k+qcW32D14k+zJCKWYhVUEknkABzJMpG5rHMzcjaTAhPmqdfqDTU+4D2uw7pDvycjbTdnUr0YQPl2Nya3Q9B4+rmB1PhL1g4aU1rVWoVEGgHo/ie/WXNuJ0+7+xUkqe/AkFpXd82aypMND8pl2LUPRX1tb1BAffLCTNRuZR8bybNot80oNOLr3oD8raPtMOEHwBjBHNe/IZq5ZN3XuZs9WDjCxuIaaHs16joemmvpm9An2J6RgEREAREQBERAEj5mDVcvDbXXYvg6hh7jM6sD0IPq8Z9gGkTdDAB1GFi6/mk/ym3ox0rHCiqo8FAA9wmSIBG2jgpfU9Ni8SOpVh6D/GUTYWQ+LadnZJPaINaLD0vxx0IP11HIj0azok1O8m79WdV2duoKnirsTlZXYOjI3cfxleTGrWmTx24eyHErbbVvwCKtojVOQTNRT2T89ALQPmn6eg+zWWKq1XUMrBlI1DKQQR4gjrPNvHUPTN8WqXQ1O292MXL1NtQ4vrr5L+8dfbrNENxLK/5vtHKqX6pJYfcyj7pdYhZKS0mHjl9dFLO5+Y3J9q36f2VYcvWHkrZ24GJW3HYHyH8bm4h+qNAfbrLVE772/Me7k+IoAAAAA5ADkAPACfYlezNuPfYcXAC23/Tt/IUD6zsORbwUa9PRpIzDp6R2qUrbG23fMuGzqGILANk2L+Sx/q69zv0A8NTL7h4qU1rVWoVEUKqjoFA0Amt3Y3frwquBSXsc8VtrefbaerHwHgO4e0zcT08eNROjz8lu3sRESwgIiIAiIgFQs3nyMNyu0KAKSx4crHDPUFJ8kWr51ZA0GvMEy04uXXagsrdXQjUMpBUj0EStZG9drFkq2XnW6Erqy11IdOR52NzHs5zn+8N+Vg2izGxlwmtDs2Ol4tV0AJexqQvBWAPpAiAX/wCDFP8AwPaHrdfkWn9K59D7gJbJzzdLYu0xh46pm0UVipCirj9o+hHEONnbQnnz0E23+ua/93ZH/GpY/vDWAW2JUzvHn1/O7JtPice6qz3BuEmP5fUJyvozqPTbjWcP6yBhALZE5btbOxtqbRrSu97KlxXLCqyyvS0WrpxaaHXRjJw3Hwu9LT677z/zzHn43Hhrkre/3/ktjDVLaOgXKrAqwUqRoQ2hBHeCD1EqGTuNjoxbEybsMk6lKXU0k+JqfVfdpIS7j4P9AT67LT+LTIu5Gz/6rWfWXP4mV/zHE/B/b9SXuKXiaunJ2kuTbjVWYmX2Kozu6tTzfUqmqFl4tBr4c5OO1c9PP2Yzemq+pvubQybuds+qmlmprVFtsdgF6dnxFaz7UVT+kZYAZReaXT1K0WzzJdypf6dyf915mvrp09/HPozNp2fN7Prq8GyMhdPWVrBMt4M9gyU1Pl+Zx1XmUDd3ZVu0zeMzLYLTfZS2Pj/JK5TQFmbz2Q68hy6de6dD2Zs2rGrFVFaVoOiqNBr3k+J9J5ym5e6eHZm2C2kcVyC1HRnR+0UhLgChGg8qlvSXcyWu6t1X822lmV+C2lchPdYNfvm+MkJaXQz0m+5colQD7Yp/qOWP08ewj9pdZ9/ljdV/Odm5lYHV6gl6evVDrp7JammR0W6JD2TtKvKpS+ok1uNVJBUkakdDzHSTJ04IiIAiIgELbGTbXUzU0m6zTyawyrqx6asxACjqZS9qbs3V7PzLW1yNoZNRV2QE6BtF7KodRWoPt01nQYgGDBo7OtEH0UVfcAP4TPEQBERAKLt9ANsY5AA1xLtdO/5VOs3AM1O83La2KfHGyB7A9Zm1BnzvtR6z+iN/D/IZAZE2zktXRYy6cfCQmv8ASt5NY9rMokkGa/ap47Merlzs7RgfqVDiBHqtNEzYn8ROuxssLHFVaVr5qKqj7KgAfhJAMxgz2DL5og0VraG0s1818XGbFQJVXYWuSxieIsvLhYDqvfMo2ZtNvO2hSv5vGH4sxmO49ltetjyGRitWD3dpU/Hp6+Fj7pagZu59Ja12KdbKKczIxso1ZN5u7IJk1WlFr1xudOUhCjTyA3aadfJBnQQZT976l+N7OcjUm62oj61VlLBwfEeSJvN3bT2IrYkvSTUxPUlOSsfSycD/AKUv3tJkNG3Bmt3rzOxwsm3vWi0j7XAdPv0mwBlZ+Epz8QetfOusoqH6dqA/drLofUizbbl1qmDiorK3DTWDwkEcXANenp1m6lWyPg+wCSyUmh/r49j0t+wQPumP+TGbT/Ntq36D6GVXXeD638l/vmkrLbEqPx7bFPzmJiZQ8ce1qW08eG0Ea+jWRNr7/dlRb2uHm49oRuA2Va1mzQ8OliErprpzOkA3m6u2my6rbnCrWt9yVkajWmtuEO2p7yG90l7F25RmCxqHLrW/AXCsEZtATwMRo456ajvE5nuXWmfj04t2VTVjVKB8US1Rfe/VnvOoYIWJPAOuvPunWcbHSpFrrVURRoqqAFA8AB0gGWIiAIiIAiIgFM3x2ZltmY2Ti0LdwVXIwaxawOIoV5nU9x6Dukb4vthumPgp9u+xv3Ul8iZ8nC4clc1zt+pOclStJlGTZO2G863ZqfYS9/3iNZA3eOQ2dki+2uz4uq1Bq6+BS7hbLANSTy4UB5/hOhZmStVb2OdFRWZj4KoJJ9wlE3Fqb4qLnGlmS75D/asbiH7PDMfG48WHF8MpN9C7DVXXVlkBnsGYwZ6BnlSzS0a7eLY3xqtQrmq2tg9VoGpS0dDp3qRqCPAzXptLaqgK2Dju3fYmTw1k+PCy8QlkBnsGbMeXS01sqqSu7K2Jk2ZC5mdZUXrDCmikHsquLkzlm5u5HLwHP0afds7a+I5Y+QvuGSmoWhQzdtVyYhSQSTWU9lYlkBlb391rpqzF87EvrtPj2WvBaP1WPumrFfNSTKqWl0Pa7944+cpzqfzuLcNPcDNXtXeXF2hk4GPj3ByMtbHXhdSErrdxqHA7wPdOjIwIBHMEag+iCg1B0Go6HvE3zjSe0Uuj1ERLCIlT+E9tcA1jrbdj1+viuQEe7WWyVbfmtnbBrCswObUzaAkBEDvqxHQagdfGAVzI3excLIFGVjU24V7aUW2IpbHubmaGfzhW3MqdeR5emWCjcDGq+YuzcddNOCnJuCe4k6Sw7V2bXk0vRcoatxowP4jwIOhB7iI2ThdhTXT2llnAoXjsILtpy1YgAawCXERAEREAREQBERAKl8J2QfifxdTo+VbXQPssdbD6uBX98kU1hVCqNAoAA8ABoBNTvDZ2+1aq/oYtLWHw7a08CA+kIrH9KbYGfP8AtbNvKo8l+Zu4afh2ZQZ7BmIGewZgllzRlBnoGYwZ7BmmaK2jIDMW0MRb6rKW82xGU+pgR/GewZkBmmKK2jXfB3nNbgVB/nKuKmzXrx1E1nX1gA+2WSU3dhuw2jm43RbgmSnrPyd2n6SqfbLlPbmuZJmRrTEREkcEREAREQBERAEREAREQBBiV/f3aRx8C9189l7NPHtbCK109ra+yAVfdWzt2ycz+sXsVP8AcV/JVfcpPtliBmv2RhiiiqkdERV9oHM+/UycDPis+f3uar83/wA+x68RyykZQZ7BmIGexOyzjMgM9gyLZl1r51iL9pgPxkK7ebDTzsvHH/qofwM141T7Irpo3QM9gyrtv3s8HQZKsfBEsc/sqZ4t39xhw6VZjliFXhx7BxOeirx6an0CbIxZH/a/oUup8yRvI3YZeDmdALTRYf7u4aLr6A4X3y8Tmm8ufkZuLbRXszOBceSzrWnC4IZG0La8iBL9sXJa3HqsdGR2RS6sCrK+nlAg+nWetw6pRqkZsmt9CbERLyAiIgCIiAIiIAiIgCIiAJVd+9i5WX8XXH7DSu3tXFzOAWUaVjRQdRqSeo6CWqJxpNaYT0cfv2htAZF+MbcZGpKBmSpmBLoLBpxN3BgOc9rVmt52e4+xVUv4gz1tE/602j9vH/8AjpJlZlmD2bwqhP3a+hDJxGXm1zM1uBsyy5A1mbmHUtqBbwryYjoo9Elrupjt55vs+3faf+ae9hn5Ifbs/wAR5t6zL5wYpXSUvQg8lN9WQaN0sEf7LUftAt+8TNtibGxk8zHoX1VoP4T1WZKrM60gmR91xpSV0A4b8leX1RkW8H7PDMe/lDPhWOnOygpen26mD/gGHtmTYdnlZK/UyCP1qqrf+pNyUDKVbmGBBHoI0Mpa6E0bDBylurS1eauisPUwBH4zPKp8GlxGH8XY+Xi22UH1I3kfsFJa5UTEREAREQBERAEREAREQBERAEREA5LtUabUz/Scc+3sFH8BJFZkbbH/AJpnevH/AMETKrgdSB656OH+mjLk+dn3Yh+TP5y7/GebaszTbFPkN+dv/wAZz/Gbasx4DxJtZkqsyFWZKrMrZJGPZugvyR4mp/fWK/8ApfdN1WZX7MO7tntqsqXjrrQ9ojPoUa1tQFZdde1A6/RktMC5tOPLtHiKkqRT+srsPY0pZYjFsRuw2rk1dFyaa71/OIeys9uhQy5Tn238RcS/DzQ1p4LxXYbLLH+SuBr5BiQoDcB5AemdBlL7lgiInAIiIAiIgCIiAIiIAiIgCIiAce3lxUfamZxqrcqD5Q1/JAfwnmnZtA6U0/qL/lM+8R/1pmfZx/8ADn2sz0cEp40ZcjfMyTh0rWoVFVFHRVAAHeeQ5SbWZDrMk1mSaOIm1t0kqsykbWvta1sqv5nBasWafSaw8NgH2EIJ9cuaWDTi1GnXXXlpKOZNtFmtE6syVWZXMjejDqOj5NWvgG4m9y6mY8be9bdRjYuXkFToSlXCobroWcjQ8x18ZXTRJJm63p2f8Zw76R5zVsV9Fi+Uh/WAm23X2n8axKL/AOkrUn7emjD9YGV2u7a1nmYeNQPHIuLkfo1DTX2zcbl7FtwsbsbbEc9o7DgUqqq54uEaknQEt75TTRYjfRESJ0REQBERAEREAREQBERAEREA5XvPsjMO0ciynEstR1p0YFEXUJoRqxGvsnmndzajdMbHr/OX6/uKZ1aJas1paTIOJb2zk2wNiZ+YtjLdi1BLbKj8m7niQ8LEakAjXpN5XuFknz9pOPzdFa/eSZsfg0OuLa31svLPs7dx/CWyReS34neVLwNHsjdenHxHxNWsSztO0Z9ONzZrxFtABrodOncJrcX4N8BQOOuy7QADtrbHGg6eTqF+6W6JAkQMDYuNQNKcemv7CKv4CaHdk8G0tp1eLY9w9PHVwt99ctsqWvZ7b9F2D18Wqu6e6yAW2IiAIiIAiIgCIiAIiVvbm91VBKVjtHHXQ+Sp9J7z6B90AskjZe0KqvnLUT0MwB93Wcz2hvJk3dbCo+qnkj7uZ9pmogHTcjfDEXo7P9lW/E6CQLd/Kvo02n18I/AmUGJ04XVt/wA92P77P/rPH8vm/q6/rn/tlNiAXMb/ADd+OP8AiH/tmerf1T51DD7Lg/iBKLBOkAsfwc700U4apZ2gY2XsTw6jyrrGHQ666Ed0uuLvFi2ebenqY8B/a0nFt3hpj1+o/vGbGcOna1YHmDqPRPs43h51lR1rsdPskge0dDLPsrfh10F6hx9ZdA3tHQ/dAL7KlvMez2jsy3uZsikn7dXGo99csuDm13IHrYMp7x4+BHcfRK38Ip4K8W/+hzcZif7DP2bfc8AtkREAREQBERAEREA0G+2e1ON5BILsE1HUAgk6enlp7ZzKdf2xs1cmpqm5a8we9WHQzl21tk24zcNi8u5h5reo/wAOsAgxETpwREQBERAE8XHyW9R/CY8nMrr891X1nn7B1kKzaDWgrTU7AgjjbyF5jTUa8zAM2wx/4er7Ik6YMCk11Ih6qoB06agc5ngCImPIyFrHE7BR4k6QCw7nZ7VZKKCeGw8LL3HwPrB+7WWb4TgP9GZPlKpCBl1IHlowdQNep8npKZutRmXOLcXHCjnw5GSCtY15Fkr86w6a6dBLng7lVcYuzLHzbh0a7Ts0P93UPIX7zOHSxYN4srSwdHRWHqIB/jM8+AaT7AEREAREQBERAE8XUq4KsoZT1DAEH2Ge4gFY2huVQ/OstUfAeUvuPP3GV/L3JyV8wpYPQeE+5uX3zo8QDkeRsTJTzqLfWFLD3rqJBsUqdGBB8CNPxnapiyvNMA4jl2OF+TVWbXoW0AHj6fVInxO5/nLuEfVqHD+0ec6Ptfv/AP3fK5d5xnThosbZtVfNUGv1j5Te8yXxSwbP7vbLrsWAcypwbX8yqxvsox/ATZ426uW/5LhHi7Afd1+6dRicOlIwdw++679Gsf8AM3+U2mFuPhVWm/seN+WhtJcJoAPIVuSnlrrp1ljiAIiIAiIgCIiAIiIAiIgH/9k="/>
          <p:cNvSpPr>
            <a:spLocks noChangeAspect="1" noChangeArrowheads="1"/>
          </p:cNvSpPr>
          <p:nvPr/>
        </p:nvSpPr>
        <p:spPr bwMode="auto">
          <a:xfrm>
            <a:off x="155575" y="-1790700"/>
            <a:ext cx="26860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8" name="Group 7"/>
          <p:cNvGrpSpPr/>
          <p:nvPr/>
        </p:nvGrpSpPr>
        <p:grpSpPr>
          <a:xfrm>
            <a:off x="6765856" y="2441011"/>
            <a:ext cx="1548172" cy="2305206"/>
            <a:chOff x="6765856" y="2441011"/>
            <a:chExt cx="1548172" cy="2305206"/>
          </a:xfrm>
        </p:grpSpPr>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2441011"/>
              <a:ext cx="1039341" cy="144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65856" y="4315330"/>
              <a:ext cx="1548172" cy="430887"/>
            </a:xfrm>
            <a:prstGeom prst="rect">
              <a:avLst/>
            </a:prstGeom>
            <a:noFill/>
          </p:spPr>
          <p:txBody>
            <a:bodyPr wrap="square" rtlCol="0">
              <a:spAutoFit/>
            </a:bodyPr>
            <a:lstStyle/>
            <a:p>
              <a:pPr algn="ctr"/>
              <a:r>
                <a:rPr lang="en-CA" sz="2200" dirty="0" smtClean="0"/>
                <a:t>Individual</a:t>
              </a:r>
              <a:endParaRPr lang="en-CA" sz="22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四角形 81"/>
          <p:cNvSpPr>
            <a:spLocks noGrp="1"/>
          </p:cNvSpPr>
          <p:nvPr>
            <p:ph type="title"/>
          </p:nvPr>
        </p:nvSpPr>
        <p:spPr>
          <a:prstGeom prst="rect">
            <a:avLst/>
          </a:prstGeom>
        </p:spPr>
        <p:txBody>
          <a:bodyPr>
            <a:normAutofit/>
          </a:bodyPr>
          <a:lstStyle/>
          <a:p>
            <a:r>
              <a:rPr kumimoji="1" lang="en-CA" altLang="ja-JP" dirty="0" smtClean="0"/>
              <a:t>Learning Stages</a:t>
            </a:r>
            <a:endParaRPr kumimoji="1" lang="ja-JP" altLang="en-US" dirty="0"/>
          </a:p>
        </p:txBody>
      </p:sp>
      <p:graphicFrame>
        <p:nvGraphicFramePr>
          <p:cNvPr id="2" name="Diagram 1"/>
          <p:cNvGraphicFramePr/>
          <p:nvPr>
            <p:extLst>
              <p:ext uri="{D42A27DB-BD31-4B8C-83A1-F6EECF244321}">
                <p14:modId xmlns:p14="http://schemas.microsoft.com/office/powerpoint/2010/main" val="2734874789"/>
              </p:ext>
            </p:extLst>
          </p:nvPr>
        </p:nvGraphicFramePr>
        <p:xfrm>
          <a:off x="1295636" y="1059582"/>
          <a:ext cx="7488832" cy="375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四角形 96"/>
          <p:cNvSpPr>
            <a:spLocks noGrp="1"/>
          </p:cNvSpPr>
          <p:nvPr>
            <p:ph type="title"/>
          </p:nvPr>
        </p:nvSpPr>
        <p:spPr>
          <a:prstGeom prst="rect">
            <a:avLst/>
          </a:prstGeom>
        </p:spPr>
        <p:txBody>
          <a:bodyPr>
            <a:normAutofit/>
          </a:bodyPr>
          <a:lstStyle/>
          <a:p>
            <a:r>
              <a:rPr kumimoji="1" lang="en-CA" altLang="ja-JP" dirty="0" smtClean="0"/>
              <a:t>Example: </a:t>
            </a:r>
            <a:r>
              <a:rPr kumimoji="1" lang="ja-JP" altLang="en-US" dirty="0" smtClean="0"/>
              <a:t>Shapes</a:t>
            </a:r>
            <a:endParaRPr kumimoji="1" lang="ja-JP" altLang="en-US" dirty="0"/>
          </a:p>
        </p:txBody>
      </p:sp>
      <p:sp>
        <p:nvSpPr>
          <p:cNvPr id="1158" name="四角形 97"/>
          <p:cNvSpPr>
            <a:spLocks noGrp="1"/>
          </p:cNvSpPr>
          <p:nvPr>
            <p:ph idx="1"/>
          </p:nvPr>
        </p:nvSpPr>
        <p:spPr>
          <a:xfrm>
            <a:off x="1441638" y="1270405"/>
            <a:ext cx="8582982" cy="3358774"/>
          </a:xfrm>
          <a:prstGeom prst="rect">
            <a:avLst/>
          </a:prstGeom>
        </p:spPr>
        <p:txBody>
          <a:bodyPr>
            <a:normAutofit fontScale="92500" lnSpcReduction="10000"/>
          </a:bodyPr>
          <a:lstStyle/>
          <a:p>
            <a:r>
              <a:rPr kumimoji="1" lang="ja-JP" altLang="en-US" dirty="0"/>
              <a:t>Vocabulary</a:t>
            </a:r>
          </a:p>
          <a:p>
            <a:pPr marL="914400" lvl="1"/>
            <a:r>
              <a:rPr kumimoji="1" lang="en-CA" altLang="ja-JP" dirty="0" smtClean="0"/>
              <a:t>S</a:t>
            </a:r>
            <a:r>
              <a:rPr kumimoji="1" lang="ja-JP" altLang="en-US" dirty="0" smtClean="0"/>
              <a:t>tart </a:t>
            </a:r>
            <a:r>
              <a:rPr kumimoji="1" lang="en-CA" altLang="ja-JP" dirty="0" smtClean="0"/>
              <a:t>with</a:t>
            </a:r>
            <a:r>
              <a:rPr kumimoji="1" lang="ja-JP" altLang="en-US" dirty="0" smtClean="0"/>
              <a:t> </a:t>
            </a:r>
            <a:r>
              <a:rPr kumimoji="1" lang="ja-JP" altLang="en-US" dirty="0"/>
              <a:t>easy </a:t>
            </a:r>
            <a:r>
              <a:rPr kumimoji="1" lang="en-CA" altLang="ja-JP" dirty="0" smtClean="0"/>
              <a:t>ones</a:t>
            </a:r>
            <a:r>
              <a:rPr kumimoji="1" lang="ja-JP" altLang="en-US" dirty="0" smtClean="0"/>
              <a:t>: </a:t>
            </a:r>
            <a:endParaRPr kumimoji="1" lang="en-CA" altLang="ja-JP" dirty="0" smtClean="0"/>
          </a:p>
          <a:p>
            <a:pPr marL="914400" lvl="1"/>
            <a:r>
              <a:rPr kumimoji="1" lang="en-CA" altLang="ja-JP" dirty="0" smtClean="0"/>
              <a:t>S</a:t>
            </a:r>
            <a:r>
              <a:rPr kumimoji="1" lang="ja-JP" altLang="en-US" dirty="0" smtClean="0"/>
              <a:t>lightly </a:t>
            </a:r>
            <a:r>
              <a:rPr kumimoji="1" lang="ja-JP" altLang="en-US" dirty="0"/>
              <a:t>difficult:  </a:t>
            </a:r>
          </a:p>
          <a:p>
            <a:pPr marL="914400" lvl="1"/>
            <a:r>
              <a:rPr kumimoji="1" lang="en-CA" altLang="ja-JP" dirty="0" smtClean="0"/>
              <a:t>V</a:t>
            </a:r>
            <a:r>
              <a:rPr kumimoji="1" lang="ja-JP" altLang="en-US" dirty="0" smtClean="0"/>
              <a:t>ery </a:t>
            </a:r>
            <a:r>
              <a:rPr kumimoji="1" lang="ja-JP" altLang="en-US" dirty="0"/>
              <a:t>difficult: oval, rectangle</a:t>
            </a:r>
          </a:p>
          <a:p>
            <a:r>
              <a:rPr kumimoji="1" lang="ja-JP" altLang="en-US" dirty="0"/>
              <a:t>Reinforcement</a:t>
            </a:r>
          </a:p>
          <a:p>
            <a:pPr marL="914400" lvl="1"/>
            <a:r>
              <a:rPr kumimoji="1" lang="en-CA" altLang="ja-JP" dirty="0" smtClean="0"/>
              <a:t>C</a:t>
            </a:r>
            <a:r>
              <a:rPr kumimoji="1" lang="ja-JP" altLang="en-US" dirty="0" smtClean="0"/>
              <a:t>ard </a:t>
            </a:r>
            <a:r>
              <a:rPr kumimoji="1" lang="en-CA" altLang="ja-JP" dirty="0" smtClean="0"/>
              <a:t>C</a:t>
            </a:r>
            <a:r>
              <a:rPr kumimoji="1" lang="ja-JP" altLang="en-US" dirty="0" smtClean="0"/>
              <a:t>ollection </a:t>
            </a:r>
            <a:r>
              <a:rPr kumimoji="1" lang="en-CA" altLang="ja-JP" dirty="0" smtClean="0"/>
              <a:t>G</a:t>
            </a:r>
            <a:r>
              <a:rPr kumimoji="1" lang="ja-JP" altLang="en-US" dirty="0" smtClean="0"/>
              <a:t>ame </a:t>
            </a:r>
            <a:endParaRPr kumimoji="1" lang="en-CA" altLang="ja-JP" dirty="0" smtClean="0"/>
          </a:p>
          <a:p>
            <a:pPr marL="914400" lvl="1"/>
            <a:r>
              <a:rPr kumimoji="1" lang="en-CA" altLang="ja-JP" dirty="0"/>
              <a:t>I</a:t>
            </a:r>
            <a:r>
              <a:rPr kumimoji="1" lang="ja-JP" altLang="en-US" dirty="0" smtClean="0"/>
              <a:t>ndividual </a:t>
            </a:r>
            <a:r>
              <a:rPr kumimoji="1" lang="en-CA" altLang="ja-JP" dirty="0"/>
              <a:t>T</a:t>
            </a:r>
            <a:r>
              <a:rPr kumimoji="1" lang="ja-JP" altLang="en-US" dirty="0" smtClean="0"/>
              <a:t>esting</a:t>
            </a:r>
            <a:endParaRPr kumimoji="1" lang="ja-JP" altLang="en-US" dirty="0"/>
          </a:p>
          <a:p>
            <a:pPr marL="1371600" lvl="2"/>
            <a:endParaRPr kumimoji="1" lang="ja-JP" altLang="en-US" dirty="0"/>
          </a:p>
          <a:p>
            <a:pPr marL="1371600" lvl="2"/>
            <a:endParaRPr kumimoji="1" lang="ja-JP" altLang="en-US" dirty="0"/>
          </a:p>
          <a:p>
            <a:pPr marL="914400" lvl="1"/>
            <a:endParaRPr kumimoji="1" lang="ja-JP" altLang="en-US" dirty="0"/>
          </a:p>
          <a:p>
            <a:pPr marL="914400" lvl="1"/>
            <a:endParaRPr kumimoji="1" lang="ja-JP" altLang="en-US" dirty="0"/>
          </a:p>
        </p:txBody>
      </p:sp>
      <p:grpSp>
        <p:nvGrpSpPr>
          <p:cNvPr id="5" name="Group 4"/>
          <p:cNvGrpSpPr/>
          <p:nvPr/>
        </p:nvGrpSpPr>
        <p:grpSpPr>
          <a:xfrm>
            <a:off x="5680064" y="1587642"/>
            <a:ext cx="1476164" cy="408044"/>
            <a:chOff x="4824028" y="1659650"/>
            <a:chExt cx="1476164" cy="408044"/>
          </a:xfrm>
        </p:grpSpPr>
        <p:sp>
          <p:nvSpPr>
            <p:cNvPr id="2" name="Heart 1"/>
            <p:cNvSpPr/>
            <p:nvPr/>
          </p:nvSpPr>
          <p:spPr>
            <a:xfrm>
              <a:off x="4824028" y="1671650"/>
              <a:ext cx="396044" cy="384044"/>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 name="5-Point Star 2"/>
            <p:cNvSpPr/>
            <p:nvPr/>
          </p:nvSpPr>
          <p:spPr>
            <a:xfrm>
              <a:off x="5364088" y="1659650"/>
              <a:ext cx="432048" cy="408044"/>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 name="Flowchart: Decision 3"/>
            <p:cNvSpPr/>
            <p:nvPr/>
          </p:nvSpPr>
          <p:spPr>
            <a:xfrm>
              <a:off x="5904148" y="1659650"/>
              <a:ext cx="396044" cy="396044"/>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9" name="Group 8"/>
          <p:cNvGrpSpPr/>
          <p:nvPr/>
        </p:nvGrpSpPr>
        <p:grpSpPr>
          <a:xfrm>
            <a:off x="4932040" y="2175706"/>
            <a:ext cx="1440160" cy="360040"/>
            <a:chOff x="3923928" y="2319722"/>
            <a:chExt cx="1440160" cy="360040"/>
          </a:xfrm>
        </p:grpSpPr>
        <p:sp>
          <p:nvSpPr>
            <p:cNvPr id="6" name="Isosceles Triangle 5"/>
            <p:cNvSpPr/>
            <p:nvPr/>
          </p:nvSpPr>
          <p:spPr>
            <a:xfrm>
              <a:off x="3923928" y="2355726"/>
              <a:ext cx="324036" cy="28803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Rectangle 6"/>
            <p:cNvSpPr/>
            <p:nvPr/>
          </p:nvSpPr>
          <p:spPr>
            <a:xfrm>
              <a:off x="4481990" y="2355726"/>
              <a:ext cx="30603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Oval 7"/>
            <p:cNvSpPr/>
            <p:nvPr/>
          </p:nvSpPr>
          <p:spPr>
            <a:xfrm>
              <a:off x="5022050" y="2319722"/>
              <a:ext cx="342038" cy="3600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12" name="Group 11"/>
          <p:cNvGrpSpPr/>
          <p:nvPr/>
        </p:nvGrpSpPr>
        <p:grpSpPr>
          <a:xfrm>
            <a:off x="6341637" y="2754310"/>
            <a:ext cx="837093" cy="540060"/>
            <a:chOff x="5535107" y="2679762"/>
            <a:chExt cx="837093" cy="540060"/>
          </a:xfrm>
        </p:grpSpPr>
        <p:sp>
          <p:nvSpPr>
            <p:cNvPr id="10" name="Oval 9"/>
            <p:cNvSpPr/>
            <p:nvPr/>
          </p:nvSpPr>
          <p:spPr>
            <a:xfrm>
              <a:off x="5535107" y="2679762"/>
              <a:ext cx="297033" cy="5400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Rectangle 10"/>
            <p:cNvSpPr/>
            <p:nvPr/>
          </p:nvSpPr>
          <p:spPr>
            <a:xfrm>
              <a:off x="6048164" y="2679762"/>
              <a:ext cx="324036" cy="5400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四角形 106"/>
          <p:cNvSpPr>
            <a:spLocks noGrp="1"/>
          </p:cNvSpPr>
          <p:nvPr>
            <p:ph type="title"/>
          </p:nvPr>
        </p:nvSpPr>
        <p:spPr>
          <a:prstGeom prst="rect">
            <a:avLst/>
          </a:prstGeom>
        </p:spPr>
        <p:txBody>
          <a:bodyPr>
            <a:normAutofit/>
          </a:bodyPr>
          <a:lstStyle/>
          <a:p>
            <a:r>
              <a:rPr kumimoji="1" lang="en-CA" altLang="ja-JP" dirty="0" smtClean="0"/>
              <a:t>Example: </a:t>
            </a:r>
            <a:r>
              <a:rPr kumimoji="1" lang="ja-JP" altLang="en-US" dirty="0" smtClean="0"/>
              <a:t>Shapes</a:t>
            </a:r>
            <a:endParaRPr kumimoji="1" lang="ja-JP" altLang="en-US" dirty="0"/>
          </a:p>
        </p:txBody>
      </p:sp>
      <p:sp>
        <p:nvSpPr>
          <p:cNvPr id="1165" name="四角形 107"/>
          <p:cNvSpPr>
            <a:spLocks noGrp="1"/>
          </p:cNvSpPr>
          <p:nvPr>
            <p:ph idx="1"/>
          </p:nvPr>
        </p:nvSpPr>
        <p:spPr>
          <a:prstGeom prst="rect">
            <a:avLst/>
          </a:prstGeom>
        </p:spPr>
        <p:txBody>
          <a:bodyPr>
            <a:normAutofit/>
          </a:bodyPr>
          <a:lstStyle/>
          <a:p>
            <a:r>
              <a:rPr kumimoji="1" lang="ja-JP" altLang="en-US" dirty="0" smtClean="0"/>
              <a:t>More</a:t>
            </a:r>
            <a:r>
              <a:rPr kumimoji="1" lang="en-CA" altLang="ja-JP" dirty="0" smtClean="0"/>
              <a:t>/</a:t>
            </a:r>
            <a:r>
              <a:rPr kumimoji="1" lang="ja-JP" altLang="en-US" dirty="0" smtClean="0"/>
              <a:t>review</a:t>
            </a:r>
            <a:endParaRPr kumimoji="1" lang="ja-JP" altLang="en-US" dirty="0"/>
          </a:p>
          <a:p>
            <a:pPr marL="914400" lvl="1"/>
            <a:r>
              <a:rPr kumimoji="1" lang="en-CA" altLang="ja-JP" dirty="0"/>
              <a:t>S</a:t>
            </a:r>
            <a:r>
              <a:rPr kumimoji="1" lang="ja-JP" altLang="en-US" dirty="0" smtClean="0"/>
              <a:t>peed-talking </a:t>
            </a:r>
            <a:endParaRPr kumimoji="1" lang="en-CA" altLang="ja-JP" dirty="0" smtClean="0"/>
          </a:p>
          <a:p>
            <a:pPr marL="676656" lvl="1" indent="0">
              <a:buNone/>
            </a:pPr>
            <a:endParaRPr kumimoji="1" lang="en-CA" altLang="ja-JP" dirty="0"/>
          </a:p>
          <a:p>
            <a:pPr marL="676656" lvl="1" indent="0">
              <a:buNone/>
            </a:pPr>
            <a:endParaRPr kumimoji="1" lang="en-CA" altLang="ja-JP" dirty="0" smtClean="0"/>
          </a:p>
          <a:p>
            <a:pPr marL="914400" lvl="1"/>
            <a:endParaRPr kumimoji="1" lang="en-CA" altLang="ja-JP" dirty="0" smtClean="0"/>
          </a:p>
          <a:p>
            <a:pPr marL="914400" lvl="1"/>
            <a:r>
              <a:rPr kumimoji="1" lang="en-CA" altLang="ja-JP" dirty="0" smtClean="0"/>
              <a:t>G</a:t>
            </a:r>
            <a:r>
              <a:rPr kumimoji="1" lang="ja-JP" altLang="en-US" dirty="0" smtClean="0"/>
              <a:t>roup </a:t>
            </a:r>
            <a:r>
              <a:rPr kumimoji="1" lang="ja-JP" altLang="en-US" dirty="0"/>
              <a:t>drawing </a:t>
            </a:r>
            <a:r>
              <a:rPr kumimoji="1" lang="ja-JP" altLang="en-US" dirty="0" smtClean="0"/>
              <a:t>game</a:t>
            </a:r>
            <a:endParaRPr kumimoji="1" lang="en-CA" altLang="ja-JP" dirty="0" smtClean="0"/>
          </a:p>
          <a:p>
            <a:pPr marL="914400" lvl="1"/>
            <a:endParaRPr kumimoji="1" lang="en-CA" altLang="ja-JP" dirty="0"/>
          </a:p>
          <a:p>
            <a:pPr marL="914400" lvl="1"/>
            <a:endParaRPr kumimoji="1" lang="en-CA" altLang="ja-JP" dirty="0" smtClean="0"/>
          </a:p>
        </p:txBody>
      </p:sp>
      <p:grpSp>
        <p:nvGrpSpPr>
          <p:cNvPr id="8" name="Group 7"/>
          <p:cNvGrpSpPr/>
          <p:nvPr/>
        </p:nvGrpSpPr>
        <p:grpSpPr>
          <a:xfrm>
            <a:off x="2340023" y="2324750"/>
            <a:ext cx="3996131" cy="770887"/>
            <a:chOff x="1654034" y="2139702"/>
            <a:chExt cx="5690274" cy="1044116"/>
          </a:xfrm>
        </p:grpSpPr>
        <p:sp>
          <p:nvSpPr>
            <p:cNvPr id="2" name="Heart 1"/>
            <p:cNvSpPr/>
            <p:nvPr/>
          </p:nvSpPr>
          <p:spPr>
            <a:xfrm>
              <a:off x="1944021" y="2355726"/>
              <a:ext cx="864096" cy="792088"/>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 name="Oval 2"/>
            <p:cNvSpPr/>
            <p:nvPr/>
          </p:nvSpPr>
          <p:spPr>
            <a:xfrm>
              <a:off x="3211643" y="2247714"/>
              <a:ext cx="972108" cy="936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 name="Isosceles Triangle 3"/>
            <p:cNvSpPr/>
            <p:nvPr/>
          </p:nvSpPr>
          <p:spPr>
            <a:xfrm>
              <a:off x="4765329" y="2342435"/>
              <a:ext cx="1044116" cy="79208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 name="Rectangle 4"/>
            <p:cNvSpPr/>
            <p:nvPr/>
          </p:nvSpPr>
          <p:spPr>
            <a:xfrm>
              <a:off x="6336196" y="2265716"/>
              <a:ext cx="1008112" cy="9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7" name="Straight Arrow Connector 6"/>
            <p:cNvCxnSpPr/>
            <p:nvPr/>
          </p:nvCxnSpPr>
          <p:spPr>
            <a:xfrm>
              <a:off x="1654034" y="2139702"/>
              <a:ext cx="10801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15" t="11052" r="40279" b="12187"/>
          <a:stretch/>
        </p:blipFill>
        <p:spPr bwMode="auto">
          <a:xfrm>
            <a:off x="8103326" y="4047914"/>
            <a:ext cx="382018" cy="85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7914233" y="3039411"/>
            <a:ext cx="900100" cy="720080"/>
          </a:xfrm>
          <a:prstGeom prst="wedgeRoundRectCallout">
            <a:avLst>
              <a:gd name="adj1" fmla="val -11410"/>
              <a:gd name="adj2" fmla="val 756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Circle!</a:t>
            </a:r>
            <a:endParaRPr lang="en-CA"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005" y="3111568"/>
            <a:ext cx="180975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5789688" y="4208840"/>
            <a:ext cx="546466" cy="83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9999" r="1990"/>
          <a:stretch/>
        </p:blipFill>
        <p:spPr bwMode="auto">
          <a:xfrm>
            <a:off x="6336154" y="4206166"/>
            <a:ext cx="524728" cy="83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73688" t="55708" r="3697"/>
          <a:stretch/>
        </p:blipFill>
        <p:spPr bwMode="auto">
          <a:xfrm>
            <a:off x="6879162" y="4279654"/>
            <a:ext cx="430815" cy="69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四角形 81"/>
          <p:cNvSpPr>
            <a:spLocks noGrp="1"/>
          </p:cNvSpPr>
          <p:nvPr>
            <p:ph type="title"/>
          </p:nvPr>
        </p:nvSpPr>
        <p:spPr>
          <a:prstGeom prst="rect">
            <a:avLst/>
          </a:prstGeom>
        </p:spPr>
        <p:txBody>
          <a:bodyPr>
            <a:normAutofit/>
          </a:bodyPr>
          <a:lstStyle/>
          <a:p>
            <a:r>
              <a:rPr kumimoji="1" lang="en-CA" altLang="ja-JP" dirty="0" smtClean="0"/>
              <a:t>Example: Shapes</a:t>
            </a:r>
            <a:endParaRPr kumimoji="1" lang="ja-JP" altLang="en-US" dirty="0"/>
          </a:p>
        </p:txBody>
      </p:sp>
      <p:graphicFrame>
        <p:nvGraphicFramePr>
          <p:cNvPr id="2" name="Diagram 1"/>
          <p:cNvGraphicFramePr/>
          <p:nvPr>
            <p:extLst>
              <p:ext uri="{D42A27DB-BD31-4B8C-83A1-F6EECF244321}">
                <p14:modId xmlns:p14="http://schemas.microsoft.com/office/powerpoint/2010/main" val="3262286245"/>
              </p:ext>
            </p:extLst>
          </p:nvPr>
        </p:nvGraphicFramePr>
        <p:xfrm>
          <a:off x="755576" y="1059582"/>
          <a:ext cx="8028892" cy="375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1169622" y="2966157"/>
            <a:ext cx="1476164" cy="1693825"/>
            <a:chOff x="1763688" y="2966157"/>
            <a:chExt cx="1476164" cy="1693825"/>
          </a:xfrm>
        </p:grpSpPr>
        <p:grpSp>
          <p:nvGrpSpPr>
            <p:cNvPr id="4" name="Group 3"/>
            <p:cNvGrpSpPr/>
            <p:nvPr/>
          </p:nvGrpSpPr>
          <p:grpSpPr>
            <a:xfrm>
              <a:off x="1763688" y="2966157"/>
              <a:ext cx="1476164" cy="408044"/>
              <a:chOff x="4824028" y="1659650"/>
              <a:chExt cx="1476164" cy="408044"/>
            </a:xfrm>
          </p:grpSpPr>
          <p:sp>
            <p:nvSpPr>
              <p:cNvPr id="5" name="Heart 4"/>
              <p:cNvSpPr/>
              <p:nvPr/>
            </p:nvSpPr>
            <p:spPr>
              <a:xfrm>
                <a:off x="4824028" y="1671650"/>
                <a:ext cx="396044" cy="384044"/>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 name="5-Point Star 5"/>
              <p:cNvSpPr/>
              <p:nvPr/>
            </p:nvSpPr>
            <p:spPr>
              <a:xfrm>
                <a:off x="5364088" y="1659650"/>
                <a:ext cx="432048" cy="408044"/>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Flowchart: Decision 6"/>
              <p:cNvSpPr/>
              <p:nvPr/>
            </p:nvSpPr>
            <p:spPr>
              <a:xfrm>
                <a:off x="5904148" y="1659650"/>
                <a:ext cx="396044" cy="396044"/>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8" name="Group 7"/>
            <p:cNvGrpSpPr/>
            <p:nvPr/>
          </p:nvGrpSpPr>
          <p:grpSpPr>
            <a:xfrm>
              <a:off x="1763688" y="3579862"/>
              <a:ext cx="1440160" cy="360040"/>
              <a:chOff x="3923928" y="2319722"/>
              <a:chExt cx="1440160" cy="360040"/>
            </a:xfrm>
          </p:grpSpPr>
          <p:sp>
            <p:nvSpPr>
              <p:cNvPr id="9" name="Isosceles Triangle 8"/>
              <p:cNvSpPr/>
              <p:nvPr/>
            </p:nvSpPr>
            <p:spPr>
              <a:xfrm>
                <a:off x="3923928" y="2355726"/>
                <a:ext cx="324036" cy="28803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 name="Rectangle 9"/>
              <p:cNvSpPr/>
              <p:nvPr/>
            </p:nvSpPr>
            <p:spPr>
              <a:xfrm>
                <a:off x="4481990" y="2355726"/>
                <a:ext cx="30603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Oval 10"/>
              <p:cNvSpPr/>
              <p:nvPr/>
            </p:nvSpPr>
            <p:spPr>
              <a:xfrm>
                <a:off x="5022050" y="2319722"/>
                <a:ext cx="342038" cy="3600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12" name="Group 11"/>
            <p:cNvGrpSpPr/>
            <p:nvPr/>
          </p:nvGrpSpPr>
          <p:grpSpPr>
            <a:xfrm>
              <a:off x="2101225" y="4119922"/>
              <a:ext cx="837093" cy="540060"/>
              <a:chOff x="5535107" y="2679762"/>
              <a:chExt cx="837093" cy="540060"/>
            </a:xfrm>
          </p:grpSpPr>
          <p:sp>
            <p:nvSpPr>
              <p:cNvPr id="13" name="Oval 12"/>
              <p:cNvSpPr/>
              <p:nvPr/>
            </p:nvSpPr>
            <p:spPr>
              <a:xfrm>
                <a:off x="5535107" y="2679762"/>
                <a:ext cx="297033" cy="5400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4" name="Rectangle 13"/>
              <p:cNvSpPr/>
              <p:nvPr/>
            </p:nvSpPr>
            <p:spPr>
              <a:xfrm>
                <a:off x="6048164" y="2679762"/>
                <a:ext cx="324036" cy="5400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spTree>
    <p:extLst>
      <p:ext uri="{BB962C8B-B14F-4D97-AF65-F5344CB8AC3E}">
        <p14:creationId xmlns:p14="http://schemas.microsoft.com/office/powerpoint/2010/main" val="2613950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四角形 116"/>
          <p:cNvSpPr>
            <a:spLocks noGrp="1"/>
          </p:cNvSpPr>
          <p:nvPr>
            <p:ph type="title"/>
          </p:nvPr>
        </p:nvSpPr>
        <p:spPr>
          <a:prstGeom prst="rect">
            <a:avLst/>
          </a:prstGeom>
        </p:spPr>
        <p:txBody>
          <a:bodyPr>
            <a:normAutofit/>
          </a:bodyPr>
          <a:lstStyle/>
          <a:p>
            <a:r>
              <a:rPr kumimoji="1" lang="en-CA" altLang="ja-JP" dirty="0" smtClean="0"/>
              <a:t>Example</a:t>
            </a:r>
            <a:r>
              <a:rPr kumimoji="1" lang="ja-JP" altLang="en-US" dirty="0" smtClean="0"/>
              <a:t>: Shape</a:t>
            </a:r>
            <a:r>
              <a:rPr kumimoji="1" lang="en-CA" altLang="ja-JP" dirty="0" smtClean="0"/>
              <a:t>s</a:t>
            </a:r>
            <a:endParaRPr kumimoji="1" lang="ja-JP" altLang="en-US" dirty="0"/>
          </a:p>
        </p:txBody>
      </p:sp>
      <p:sp>
        <p:nvSpPr>
          <p:cNvPr id="1171" name="四角形 117"/>
          <p:cNvSpPr>
            <a:spLocks noGrp="1"/>
          </p:cNvSpPr>
          <p:nvPr>
            <p:ph idx="1"/>
          </p:nvPr>
        </p:nvSpPr>
        <p:spPr>
          <a:prstGeom prst="rect">
            <a:avLst/>
          </a:prstGeom>
        </p:spPr>
        <p:txBody>
          <a:bodyPr>
            <a:normAutofit/>
          </a:bodyPr>
          <a:lstStyle/>
          <a:p>
            <a:r>
              <a:rPr kumimoji="1" lang="en-CA" altLang="ja-JP" dirty="0" smtClean="0"/>
              <a:t>Ultimate </a:t>
            </a:r>
            <a:r>
              <a:rPr kumimoji="1" lang="ja-JP" altLang="en-US" dirty="0" smtClean="0"/>
              <a:t>Practice</a:t>
            </a:r>
            <a:endParaRPr kumimoji="1" lang="ja-JP" altLang="en-US" dirty="0"/>
          </a:p>
          <a:p>
            <a:pPr marL="914400" lvl="1"/>
            <a:r>
              <a:rPr kumimoji="1" lang="ja-JP" altLang="en-US" dirty="0"/>
              <a:t>Design </a:t>
            </a:r>
            <a:r>
              <a:rPr kumimoji="1" lang="en-CA" altLang="ja-JP" dirty="0" smtClean="0"/>
              <a:t>and present </a:t>
            </a:r>
            <a:r>
              <a:rPr kumimoji="1" lang="ja-JP" altLang="en-US" dirty="0" smtClean="0"/>
              <a:t>your </a:t>
            </a:r>
            <a:r>
              <a:rPr kumimoji="1" lang="ja-JP" altLang="en-US" dirty="0"/>
              <a:t>own T-shirt! </a:t>
            </a:r>
            <a:endParaRPr kumimoji="1" lang="en-CA" altLang="ja-JP" dirty="0" smtClean="0"/>
          </a:p>
          <a:p>
            <a:r>
              <a:rPr kumimoji="1" lang="ja-JP" altLang="en-US" dirty="0" smtClean="0"/>
              <a:t>Bonus</a:t>
            </a:r>
            <a:endParaRPr kumimoji="1" lang="ja-JP" altLang="en-US" dirty="0"/>
          </a:p>
          <a:p>
            <a:pPr marL="914400" lvl="1"/>
            <a:r>
              <a:rPr kumimoji="1" lang="en-CA" altLang="ja-JP" dirty="0"/>
              <a:t>T</a:t>
            </a:r>
            <a:r>
              <a:rPr kumimoji="1" lang="ja-JP" altLang="en-US" dirty="0" smtClean="0"/>
              <a:t>hrow </a:t>
            </a:r>
            <a:r>
              <a:rPr kumimoji="1" lang="ja-JP" altLang="en-US" dirty="0"/>
              <a:t>color into the mix</a:t>
            </a:r>
          </a:p>
          <a:p>
            <a:pPr marL="914400" lvl="1"/>
            <a:endParaRPr kumimoji="1" lang="ja-JP" altLang="en-US" dirty="0"/>
          </a:p>
          <a:p>
            <a:pPr marL="914400" lvl="1"/>
            <a:endParaRPr kumimoji="1" lang="ja-JP" altLang="en-US" dirty="0"/>
          </a:p>
          <a:p>
            <a:pPr marL="914400" lvl="1"/>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四角形 121"/>
          <p:cNvSpPr>
            <a:spLocks noGrp="1"/>
          </p:cNvSpPr>
          <p:nvPr>
            <p:ph type="title"/>
          </p:nvPr>
        </p:nvSpPr>
        <p:spPr>
          <a:prstGeom prst="rect">
            <a:avLst/>
          </a:prstGeom>
        </p:spPr>
        <p:txBody>
          <a:bodyPr>
            <a:normAutofit/>
          </a:bodyPr>
          <a:lstStyle/>
          <a:p>
            <a:r>
              <a:rPr kumimoji="1" lang="ja-JP" altLang="en-US"/>
              <a:t>Wrap-up</a:t>
            </a:r>
          </a:p>
        </p:txBody>
      </p:sp>
      <p:sp>
        <p:nvSpPr>
          <p:cNvPr id="1174" name="四角形 122"/>
          <p:cNvSpPr>
            <a:spLocks noGrp="1"/>
          </p:cNvSpPr>
          <p:nvPr>
            <p:ph idx="1"/>
          </p:nvPr>
        </p:nvSpPr>
        <p:spPr>
          <a:prstGeom prst="rect">
            <a:avLst/>
          </a:prstGeom>
        </p:spPr>
        <p:txBody>
          <a:bodyPr>
            <a:normAutofit/>
          </a:bodyPr>
          <a:lstStyle/>
          <a:p>
            <a:r>
              <a:rPr kumimoji="1" lang="ja-JP" altLang="en-US" dirty="0"/>
              <a:t>Leave 5 minutes for students to write review sheets</a:t>
            </a:r>
          </a:p>
          <a:p>
            <a:r>
              <a:rPr kumimoji="1" lang="ja-JP" altLang="en-US" dirty="0"/>
              <a:t>Give out stickers and </a:t>
            </a:r>
            <a:r>
              <a:rPr kumimoji="1" lang="ja-JP" altLang="en-US" dirty="0" smtClean="0"/>
              <a:t>stamps</a:t>
            </a:r>
            <a:endParaRPr kumimoji="1" lang="en-CA" altLang="ja-JP" dirty="0" smtClean="0"/>
          </a:p>
          <a:p>
            <a:r>
              <a:rPr kumimoji="1" lang="en-CA" altLang="ja-JP" dirty="0" smtClean="0"/>
              <a:t>Goodbye</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4 Steps to Effective Lesson Planning in JHS</a:t>
            </a:r>
            <a:endParaRPr lang="en-CA" dirty="0"/>
          </a:p>
        </p:txBody>
      </p:sp>
      <p:sp>
        <p:nvSpPr>
          <p:cNvPr id="3" name="Content Placeholder 2"/>
          <p:cNvSpPr>
            <a:spLocks noGrp="1"/>
          </p:cNvSpPr>
          <p:nvPr>
            <p:ph idx="1"/>
          </p:nvPr>
        </p:nvSpPr>
        <p:spPr>
          <a:xfrm>
            <a:off x="1435608" y="1311610"/>
            <a:ext cx="7498080" cy="3374690"/>
          </a:xfrm>
        </p:spPr>
        <p:txBody>
          <a:bodyPr/>
          <a:lstStyle/>
          <a:p>
            <a:r>
              <a:rPr lang="en-CA" dirty="0" smtClean="0"/>
              <a:t>Step 1: Find out when you have class</a:t>
            </a:r>
          </a:p>
          <a:p>
            <a:r>
              <a:rPr lang="en-CA" dirty="0" smtClean="0"/>
              <a:t>Step 2: Find out what you’ll cover</a:t>
            </a:r>
          </a:p>
          <a:p>
            <a:r>
              <a:rPr lang="en-CA" dirty="0" smtClean="0"/>
              <a:t>Step 3: Create the lesson plan</a:t>
            </a:r>
          </a:p>
          <a:p>
            <a:r>
              <a:rPr lang="en-CA" dirty="0" smtClean="0"/>
              <a:t>Step 4: Iterate and improve</a:t>
            </a:r>
            <a:endParaRPr lang="en-CA" dirty="0"/>
          </a:p>
        </p:txBody>
      </p:sp>
    </p:spTree>
    <p:extLst>
      <p:ext uri="{BB962C8B-B14F-4D97-AF65-F5344CB8AC3E}">
        <p14:creationId xmlns:p14="http://schemas.microsoft.com/office/powerpoint/2010/main" val="196964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四角形 86"/>
          <p:cNvSpPr>
            <a:spLocks noGrp="1"/>
          </p:cNvSpPr>
          <p:nvPr>
            <p:ph type="title"/>
          </p:nvPr>
        </p:nvSpPr>
        <p:spPr>
          <a:prstGeom prst="rect">
            <a:avLst/>
          </a:prstGeom>
        </p:spPr>
        <p:txBody>
          <a:bodyPr>
            <a:normAutofit/>
          </a:bodyPr>
          <a:lstStyle/>
          <a:p>
            <a:r>
              <a:rPr kumimoji="1" lang="ja-JP" altLang="en-US"/>
              <a:t>Classroom English</a:t>
            </a:r>
          </a:p>
        </p:txBody>
      </p:sp>
      <p:sp>
        <p:nvSpPr>
          <p:cNvPr id="1177" name="四角形 87"/>
          <p:cNvSpPr>
            <a:spLocks noGrp="1"/>
          </p:cNvSpPr>
          <p:nvPr>
            <p:ph idx="1"/>
          </p:nvPr>
        </p:nvSpPr>
        <p:spPr>
          <a:prstGeom prst="rect">
            <a:avLst/>
          </a:prstGeom>
        </p:spPr>
        <p:txBody>
          <a:bodyPr>
            <a:normAutofit fontScale="92500" lnSpcReduction="20000"/>
          </a:bodyPr>
          <a:lstStyle/>
          <a:p>
            <a:r>
              <a:rPr kumimoji="1" lang="en-CA" altLang="ja-JP" dirty="0" smtClean="0"/>
              <a:t>C</a:t>
            </a:r>
            <a:r>
              <a:rPr kumimoji="1" lang="ja-JP" altLang="en-US" dirty="0" smtClean="0"/>
              <a:t>onsistent</a:t>
            </a:r>
            <a:endParaRPr kumimoji="1" lang="ja-JP" altLang="en-US" dirty="0"/>
          </a:p>
          <a:p>
            <a:r>
              <a:rPr kumimoji="1" lang="ja-JP" altLang="en-US" dirty="0"/>
              <a:t>Short, </a:t>
            </a:r>
            <a:r>
              <a:rPr kumimoji="1" lang="ja-JP" altLang="en-US" dirty="0" smtClean="0"/>
              <a:t>memorable </a:t>
            </a:r>
            <a:r>
              <a:rPr kumimoji="1" lang="en-CA" altLang="ja-JP" dirty="0" smtClean="0"/>
              <a:t>phrases</a:t>
            </a:r>
            <a:endParaRPr kumimoji="1" lang="ja-JP" altLang="en-US" dirty="0"/>
          </a:p>
          <a:p>
            <a:r>
              <a:rPr kumimoji="1" lang="ja-JP" altLang="en-US" dirty="0"/>
              <a:t>With gesture or Japanese </a:t>
            </a:r>
            <a:r>
              <a:rPr kumimoji="1" lang="ja-JP" altLang="en-US" dirty="0" smtClean="0"/>
              <a:t>translation</a:t>
            </a:r>
            <a:endParaRPr kumimoji="1" lang="en-CA" altLang="ja-JP" dirty="0" smtClean="0"/>
          </a:p>
          <a:p>
            <a:r>
              <a:rPr kumimoji="1" lang="en-CA" altLang="ja-JP" dirty="0" smtClean="0"/>
              <a:t>Examples:</a:t>
            </a:r>
          </a:p>
          <a:p>
            <a:pPr lvl="1"/>
            <a:r>
              <a:rPr kumimoji="1" lang="en-CA" altLang="ja-JP" dirty="0" smtClean="0"/>
              <a:t>Stand up, sit down</a:t>
            </a:r>
          </a:p>
          <a:p>
            <a:pPr lvl="1"/>
            <a:r>
              <a:rPr kumimoji="1" lang="en-CA" altLang="ja-JP" dirty="0" smtClean="0"/>
              <a:t>Look up, listen up</a:t>
            </a:r>
          </a:p>
          <a:p>
            <a:pPr lvl="1"/>
            <a:r>
              <a:rPr kumimoji="1" lang="en-CA" altLang="ja-JP" dirty="0" smtClean="0"/>
              <a:t>Open your textbook </a:t>
            </a:r>
          </a:p>
          <a:p>
            <a:pPr lvl="1"/>
            <a:r>
              <a:rPr kumimoji="1" lang="en-CA" altLang="ja-JP" dirty="0" smtClean="0"/>
              <a:t>Finish, collect from the back</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四角形 32"/>
          <p:cNvSpPr>
            <a:spLocks noGrp="1"/>
          </p:cNvSpPr>
          <p:nvPr>
            <p:ph type="title"/>
          </p:nvPr>
        </p:nvSpPr>
        <p:spPr>
          <a:prstGeom prst="rect">
            <a:avLst/>
          </a:prstGeom>
        </p:spPr>
        <p:txBody>
          <a:bodyPr>
            <a:normAutofit/>
          </a:bodyPr>
          <a:lstStyle/>
          <a:p>
            <a:r>
              <a:rPr kumimoji="1" lang="en-CA" altLang="ja-JP" dirty="0" smtClean="0"/>
              <a:t>Lesson Plan Example</a:t>
            </a:r>
            <a:endParaRPr kumimoji="1" lang="ja-JP" alt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013" t="28200" r="26910" b="37889"/>
          <a:stretch/>
        </p:blipFill>
        <p:spPr bwMode="auto">
          <a:xfrm>
            <a:off x="347091" y="1203598"/>
            <a:ext cx="8560761" cy="301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633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四角形 32"/>
          <p:cNvSpPr>
            <a:spLocks noGrp="1"/>
          </p:cNvSpPr>
          <p:nvPr>
            <p:ph type="title"/>
          </p:nvPr>
        </p:nvSpPr>
        <p:spPr>
          <a:prstGeom prst="rect">
            <a:avLst/>
          </a:prstGeom>
        </p:spPr>
        <p:txBody>
          <a:bodyPr>
            <a:normAutofit/>
          </a:bodyPr>
          <a:lstStyle/>
          <a:p>
            <a:r>
              <a:rPr kumimoji="1" lang="en-CA" altLang="ja-JP" dirty="0" smtClean="0"/>
              <a:t>Lesson Plan Example</a:t>
            </a:r>
            <a:endParaRPr kumimoji="1" lang="ja-JP" altLang="en-US" dirty="0"/>
          </a:p>
        </p:txBody>
      </p:sp>
      <p:sp>
        <p:nvSpPr>
          <p:cNvPr id="2" name="Content Placeholder 1"/>
          <p:cNvSpPr>
            <a:spLocks noGrp="1"/>
          </p:cNvSpPr>
          <p:nvPr>
            <p:ph idx="1"/>
          </p:nvPr>
        </p:nvSpPr>
        <p:spPr/>
        <p:txBody>
          <a:bodyPr/>
          <a:lstStyle/>
          <a:p>
            <a:endParaRPr lang="en-CA"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5" t="35097" r="27733" b="24977"/>
          <a:stretch/>
        </p:blipFill>
        <p:spPr bwMode="auto">
          <a:xfrm>
            <a:off x="215516" y="1023578"/>
            <a:ext cx="870081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745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四角形 32"/>
          <p:cNvSpPr>
            <a:spLocks noGrp="1"/>
          </p:cNvSpPr>
          <p:nvPr>
            <p:ph type="title"/>
          </p:nvPr>
        </p:nvSpPr>
        <p:spPr>
          <a:prstGeom prst="rect">
            <a:avLst/>
          </a:prstGeom>
        </p:spPr>
        <p:txBody>
          <a:bodyPr>
            <a:normAutofit/>
          </a:bodyPr>
          <a:lstStyle/>
          <a:p>
            <a:r>
              <a:rPr kumimoji="1" lang="en-CA" altLang="ja-JP" dirty="0" smtClean="0"/>
              <a:t>Lesson Plan Example</a:t>
            </a:r>
            <a:endParaRPr kumimoji="1" lang="ja-JP" altLang="en-US" dirty="0"/>
          </a:p>
        </p:txBody>
      </p:sp>
      <p:sp>
        <p:nvSpPr>
          <p:cNvPr id="2" name="Content Placeholder 1"/>
          <p:cNvSpPr>
            <a:spLocks noGrp="1"/>
          </p:cNvSpPr>
          <p:nvPr>
            <p:ph idx="1"/>
          </p:nvPr>
        </p:nvSpPr>
        <p:spPr/>
        <p:txBody>
          <a:bodyPr/>
          <a:lstStyle/>
          <a:p>
            <a:endParaRPr lang="en-CA"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52" t="24172" r="27762" b="41686"/>
          <a:stretch/>
        </p:blipFill>
        <p:spPr bwMode="auto">
          <a:xfrm>
            <a:off x="431540" y="1183961"/>
            <a:ext cx="8532948" cy="30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51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四角形 32"/>
          <p:cNvSpPr>
            <a:spLocks noGrp="1"/>
          </p:cNvSpPr>
          <p:nvPr>
            <p:ph type="title"/>
          </p:nvPr>
        </p:nvSpPr>
        <p:spPr>
          <a:prstGeom prst="rect">
            <a:avLst/>
          </a:prstGeom>
        </p:spPr>
        <p:txBody>
          <a:bodyPr>
            <a:normAutofit/>
          </a:bodyPr>
          <a:lstStyle/>
          <a:p>
            <a:r>
              <a:rPr kumimoji="1" lang="en-CA" altLang="ja-JP" dirty="0" smtClean="0"/>
              <a:t>Lesson Plan Example</a:t>
            </a:r>
            <a:endParaRPr kumimoji="1" lang="ja-JP" altLang="en-US" dirty="0"/>
          </a:p>
        </p:txBody>
      </p:sp>
      <p:sp>
        <p:nvSpPr>
          <p:cNvPr id="2" name="Content Placeholder 1"/>
          <p:cNvSpPr>
            <a:spLocks noGrp="1"/>
          </p:cNvSpPr>
          <p:nvPr>
            <p:ph idx="1"/>
          </p:nvPr>
        </p:nvSpPr>
        <p:spPr/>
        <p:txBody>
          <a:bodyPr/>
          <a:lstStyle/>
          <a:p>
            <a:endParaRPr lang="en-CA"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64" t="24580" r="27539" b="25250"/>
          <a:stretch/>
        </p:blipFill>
        <p:spPr bwMode="auto">
          <a:xfrm>
            <a:off x="683568" y="1023578"/>
            <a:ext cx="7524836" cy="396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34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 name="四角形 63"/>
          <p:cNvSpPr>
            <a:spLocks noGrp="1"/>
          </p:cNvSpPr>
          <p:nvPr>
            <p:ph type="title"/>
          </p:nvPr>
        </p:nvSpPr>
        <p:spPr>
          <a:prstGeom prst="rect">
            <a:avLst/>
          </a:prstGeom>
        </p:spPr>
        <p:txBody>
          <a:bodyPr>
            <a:normAutofit/>
          </a:bodyPr>
          <a:lstStyle/>
          <a:p>
            <a:r>
              <a:rPr kumimoji="1" lang="en-CA" altLang="ja-JP" dirty="0" smtClean="0"/>
              <a:t>Filler games</a:t>
            </a:r>
            <a:endParaRPr kumimoji="1" lang="ja-JP" altLang="en-US" dirty="0"/>
          </a:p>
        </p:txBody>
      </p:sp>
      <p:sp>
        <p:nvSpPr>
          <p:cNvPr id="1292" name="四角形 64"/>
          <p:cNvSpPr>
            <a:spLocks noGrp="1"/>
          </p:cNvSpPr>
          <p:nvPr>
            <p:ph idx="1"/>
          </p:nvPr>
        </p:nvSpPr>
        <p:spPr>
          <a:prstGeom prst="rect">
            <a:avLst/>
          </a:prstGeom>
        </p:spPr>
        <p:txBody>
          <a:bodyPr>
            <a:normAutofit/>
          </a:bodyPr>
          <a:lstStyle/>
          <a:p>
            <a:r>
              <a:rPr kumimoji="1" lang="en-CA" altLang="ja-JP" dirty="0"/>
              <a:t>Keyword game</a:t>
            </a:r>
            <a:endParaRPr kumimoji="1" lang="ja-JP" altLang="en-US" dirty="0"/>
          </a:p>
          <a:p>
            <a:r>
              <a:rPr kumimoji="1" lang="ja-JP" altLang="en-US" dirty="0" smtClean="0"/>
              <a:t>Bingo</a:t>
            </a:r>
            <a:endParaRPr kumimoji="1" lang="ja-JP" altLang="en-US" dirty="0"/>
          </a:p>
          <a:p>
            <a:r>
              <a:rPr kumimoji="1" lang="en-CA" altLang="ja-JP" dirty="0" smtClean="0"/>
              <a:t>Broken telephone</a:t>
            </a:r>
            <a:endParaRPr kumimoji="1" lang="ja-JP" altLang="en-US" dirty="0"/>
          </a:p>
          <a:p>
            <a:r>
              <a:rPr kumimoji="1" lang="ja-JP" altLang="en-US" dirty="0" smtClean="0"/>
              <a:t>Hangman</a:t>
            </a:r>
            <a:endParaRPr kumimoji="1" lang="en-CA" altLang="ja-JP" dirty="0" smtClean="0"/>
          </a:p>
        </p:txBody>
      </p:sp>
    </p:spTree>
    <p:extLst>
      <p:ext uri="{BB962C8B-B14F-4D97-AF65-F5344CB8AC3E}">
        <p14:creationId xmlns:p14="http://schemas.microsoft.com/office/powerpoint/2010/main" val="820414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四角形 58"/>
          <p:cNvSpPr>
            <a:spLocks noGrp="1"/>
          </p:cNvSpPr>
          <p:nvPr>
            <p:ph type="title"/>
          </p:nvPr>
        </p:nvSpPr>
        <p:spPr>
          <a:prstGeom prst="rect">
            <a:avLst/>
          </a:prstGeom>
        </p:spPr>
        <p:txBody>
          <a:bodyPr>
            <a:normAutofit/>
          </a:bodyPr>
          <a:lstStyle/>
          <a:p>
            <a:r>
              <a:rPr kumimoji="1" lang="en-CA" altLang="ja-JP" dirty="0" smtClean="0"/>
              <a:t>Tips</a:t>
            </a:r>
            <a:endParaRPr kumimoji="1" lang="ja-JP" altLang="en-US" dirty="0"/>
          </a:p>
        </p:txBody>
      </p:sp>
      <p:sp>
        <p:nvSpPr>
          <p:cNvPr id="1289" name="四角形 59"/>
          <p:cNvSpPr>
            <a:spLocks noGrp="1"/>
          </p:cNvSpPr>
          <p:nvPr>
            <p:ph idx="1"/>
          </p:nvPr>
        </p:nvSpPr>
        <p:spPr>
          <a:prstGeom prst="rect">
            <a:avLst/>
          </a:prstGeom>
        </p:spPr>
        <p:txBody>
          <a:bodyPr>
            <a:normAutofit fontScale="85000" lnSpcReduction="20000"/>
          </a:bodyPr>
          <a:lstStyle/>
          <a:p>
            <a:r>
              <a:rPr kumimoji="1" lang="en-CA" altLang="ja-JP" dirty="0" smtClean="0"/>
              <a:t>Familiarize yourself with textbook</a:t>
            </a:r>
          </a:p>
          <a:p>
            <a:r>
              <a:rPr kumimoji="1" lang="en-CA" altLang="ja-JP" dirty="0" smtClean="0"/>
              <a:t>Run your ideas by your JTE</a:t>
            </a:r>
          </a:p>
          <a:p>
            <a:r>
              <a:rPr kumimoji="1" lang="en-CA" altLang="ja-JP" dirty="0" smtClean="0"/>
              <a:t>Always </a:t>
            </a:r>
            <a:r>
              <a:rPr kumimoji="1" lang="ja-JP" altLang="en-US" dirty="0" smtClean="0"/>
              <a:t>have </a:t>
            </a:r>
            <a:r>
              <a:rPr kumimoji="1" lang="en-CA" altLang="ja-JP" dirty="0" smtClean="0"/>
              <a:t>some </a:t>
            </a:r>
            <a:r>
              <a:rPr kumimoji="1" lang="ja-JP" altLang="en-US" dirty="0" smtClean="0"/>
              <a:t>filler game</a:t>
            </a:r>
            <a:r>
              <a:rPr kumimoji="1" lang="en-CA" altLang="ja-JP" dirty="0" smtClean="0"/>
              <a:t>s/activities</a:t>
            </a:r>
          </a:p>
          <a:p>
            <a:r>
              <a:rPr kumimoji="1" lang="en-CA" altLang="ja-JP" dirty="0" smtClean="0"/>
              <a:t>Over-budget your time</a:t>
            </a:r>
          </a:p>
          <a:p>
            <a:r>
              <a:rPr kumimoji="1" lang="en-CA" altLang="ja-JP" dirty="0" smtClean="0"/>
              <a:t>Tailor your lessons to each class</a:t>
            </a:r>
            <a:endParaRPr kumimoji="1" lang="ja-JP" altLang="en-US" dirty="0"/>
          </a:p>
          <a:p>
            <a:r>
              <a:rPr kumimoji="1" lang="en-CA" altLang="ja-JP" dirty="0" smtClean="0"/>
              <a:t>R</a:t>
            </a:r>
            <a:r>
              <a:rPr kumimoji="1" lang="ja-JP" altLang="en-US" dirty="0" smtClean="0"/>
              <a:t>un </a:t>
            </a:r>
            <a:r>
              <a:rPr kumimoji="1" lang="ja-JP" altLang="en-US" dirty="0"/>
              <a:t>the class with the same </a:t>
            </a:r>
            <a:r>
              <a:rPr kumimoji="1" lang="en-CA" altLang="ja-JP" dirty="0" smtClean="0"/>
              <a:t>attitude</a:t>
            </a:r>
            <a:r>
              <a:rPr kumimoji="1" lang="ja-JP" altLang="en-US" dirty="0" smtClean="0"/>
              <a:t> </a:t>
            </a:r>
            <a:r>
              <a:rPr kumimoji="1" lang="ja-JP" altLang="en-US" dirty="0"/>
              <a:t>you expect from </a:t>
            </a:r>
            <a:r>
              <a:rPr kumimoji="1" lang="ja-JP" altLang="en-US" dirty="0" smtClean="0"/>
              <a:t>them</a:t>
            </a:r>
            <a:endParaRPr kumimoji="1" lang="en-CA" altLang="ja-JP" dirty="0" smtClean="0"/>
          </a:p>
          <a:p>
            <a:r>
              <a:rPr kumimoji="1" lang="en-CA" altLang="ja-JP" dirty="0" smtClean="0"/>
              <a:t>Change an activity for next time if it didn’t work effectively</a:t>
            </a:r>
            <a:endParaRPr kumimoji="1" lang="ja-JP" altLang="en-US" dirty="0"/>
          </a:p>
        </p:txBody>
      </p:sp>
    </p:spTree>
    <p:extLst>
      <p:ext uri="{BB962C8B-B14F-4D97-AF65-F5344CB8AC3E}">
        <p14:creationId xmlns:p14="http://schemas.microsoft.com/office/powerpoint/2010/main" val="2412504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Team teaching</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775653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四角形 23"/>
          <p:cNvSpPr>
            <a:spLocks noGrp="1"/>
          </p:cNvSpPr>
          <p:nvPr>
            <p:ph type="title"/>
          </p:nvPr>
        </p:nvSpPr>
        <p:spPr>
          <a:prstGeom prst="rect">
            <a:avLst/>
          </a:prstGeom>
        </p:spPr>
        <p:txBody>
          <a:bodyPr>
            <a:normAutofit/>
          </a:bodyPr>
          <a:lstStyle/>
          <a:p>
            <a:r>
              <a:rPr kumimoji="1" lang="ja-JP" altLang="en-US" dirty="0"/>
              <a:t>Challenges of </a:t>
            </a:r>
            <a:r>
              <a:rPr kumimoji="1" lang="en-CA" altLang="ja-JP" dirty="0" smtClean="0"/>
              <a:t>T</a:t>
            </a:r>
            <a:r>
              <a:rPr kumimoji="1" lang="ja-JP" altLang="en-US" dirty="0" smtClean="0"/>
              <a:t>eam-</a:t>
            </a:r>
            <a:r>
              <a:rPr kumimoji="1" lang="en-CA" altLang="ja-JP" dirty="0" smtClean="0"/>
              <a:t>T</a:t>
            </a:r>
            <a:r>
              <a:rPr kumimoji="1" lang="ja-JP" altLang="en-US" dirty="0" smtClean="0"/>
              <a:t>eaching</a:t>
            </a:r>
            <a:endParaRPr kumimoji="1" lang="ja-JP" altLang="en-US" dirty="0"/>
          </a:p>
        </p:txBody>
      </p:sp>
      <p:sp>
        <p:nvSpPr>
          <p:cNvPr id="1200" name="四角形 24"/>
          <p:cNvSpPr>
            <a:spLocks noGrp="1"/>
          </p:cNvSpPr>
          <p:nvPr>
            <p:ph idx="1"/>
          </p:nvPr>
        </p:nvSpPr>
        <p:spPr>
          <a:prstGeom prst="rect">
            <a:avLst/>
          </a:prstGeom>
        </p:spPr>
        <p:txBody>
          <a:bodyPr>
            <a:normAutofit lnSpcReduction="10000"/>
          </a:bodyPr>
          <a:lstStyle/>
          <a:p>
            <a:r>
              <a:rPr kumimoji="1" lang="ja-JP" altLang="en-US" dirty="0"/>
              <a:t>Different teaching styles &amp; expectations</a:t>
            </a:r>
          </a:p>
          <a:p>
            <a:r>
              <a:rPr kumimoji="1" lang="ja-JP" altLang="en-US" dirty="0"/>
              <a:t>Level of communication (during and outside class</a:t>
            </a:r>
            <a:r>
              <a:rPr kumimoji="1" lang="ja-JP" altLang="en-US" dirty="0" smtClean="0"/>
              <a:t>)</a:t>
            </a:r>
            <a:endParaRPr kumimoji="1" lang="en-CA" altLang="ja-JP" dirty="0" smtClean="0"/>
          </a:p>
          <a:p>
            <a:r>
              <a:rPr kumimoji="1" lang="en-CA" altLang="ja-JP" dirty="0" smtClean="0"/>
              <a:t>Determining responsibilities</a:t>
            </a:r>
            <a:endParaRPr kumimoji="1" lang="ja-JP" altLang="en-US" dirty="0"/>
          </a:p>
          <a:p>
            <a:r>
              <a:rPr kumimoji="1" lang="ja-JP" altLang="en-US" dirty="0"/>
              <a:t>Language barrier</a:t>
            </a:r>
          </a:p>
          <a:p>
            <a:pPr marL="914400" lvl="1"/>
            <a:r>
              <a:rPr kumimoji="1" lang="ja-JP" altLang="en-US" dirty="0"/>
              <a:t>language abiliy or lesson plan do not always match up to their </a:t>
            </a:r>
            <a:r>
              <a:rPr kumimoji="1" lang="ja-JP" altLang="en-US" dirty="0" smtClean="0"/>
              <a:t>enthusiasm</a:t>
            </a:r>
            <a:r>
              <a:rPr kumimoji="1" lang="en-CA" altLang="ja-JP" dirty="0" smtClean="0"/>
              <a:t>; v</a:t>
            </a:r>
            <a:r>
              <a:rPr kumimoji="1" lang="ja-JP" altLang="en-US" dirty="0" smtClean="0"/>
              <a:t>ice </a:t>
            </a:r>
            <a:r>
              <a:rPr kumimoji="1" lang="ja-JP" altLang="en-US" dirty="0"/>
              <a:t>versa</a:t>
            </a:r>
          </a:p>
          <a:p>
            <a:endParaRPr kumimoji="1" lang="ja-JP" altLang="en-US" dirty="0"/>
          </a:p>
        </p:txBody>
      </p:sp>
    </p:spTree>
    <p:extLst>
      <p:ext uri="{BB962C8B-B14F-4D97-AF65-F5344CB8AC3E}">
        <p14:creationId xmlns:p14="http://schemas.microsoft.com/office/powerpoint/2010/main" val="650607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四角形 12"/>
          <p:cNvSpPr>
            <a:spLocks noGrp="1"/>
          </p:cNvSpPr>
          <p:nvPr>
            <p:ph type="title"/>
          </p:nvPr>
        </p:nvSpPr>
        <p:spPr>
          <a:prstGeom prst="rect">
            <a:avLst/>
          </a:prstGeom>
        </p:spPr>
        <p:txBody>
          <a:bodyPr>
            <a:normAutofit/>
          </a:bodyPr>
          <a:lstStyle/>
          <a:p>
            <a:r>
              <a:rPr kumimoji="1" lang="ja-JP" altLang="en-US" dirty="0"/>
              <a:t>Teaching </a:t>
            </a:r>
            <a:r>
              <a:rPr kumimoji="1" lang="en-CA" altLang="ja-JP" dirty="0" smtClean="0"/>
              <a:t>S</a:t>
            </a:r>
            <a:r>
              <a:rPr kumimoji="1" lang="ja-JP" altLang="en-US" dirty="0" smtClean="0"/>
              <a:t>tyles </a:t>
            </a:r>
            <a:r>
              <a:rPr kumimoji="1" lang="ja-JP" altLang="en-US" dirty="0"/>
              <a:t>&amp; </a:t>
            </a:r>
            <a:r>
              <a:rPr kumimoji="1" lang="en-CA" altLang="ja-JP" dirty="0" smtClean="0"/>
              <a:t>E</a:t>
            </a:r>
            <a:r>
              <a:rPr kumimoji="1" lang="ja-JP" altLang="en-US" dirty="0" smtClean="0"/>
              <a:t>xpectations</a:t>
            </a:r>
            <a:endParaRPr kumimoji="1" lang="ja-JP" altLang="en-US" dirty="0"/>
          </a:p>
        </p:txBody>
      </p:sp>
      <p:sp>
        <p:nvSpPr>
          <p:cNvPr id="1203" name="図形 17"/>
          <p:cNvSpPr/>
          <p:nvPr/>
        </p:nvSpPr>
        <p:spPr>
          <a:xfrm>
            <a:off x="464442" y="2566240"/>
            <a:ext cx="8210392" cy="29351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lang="ja-JP" altLang="en-US"/>
            </a:pPr>
            <a:endParaRPr lang="ja-JP" altLang="en-US"/>
          </a:p>
        </p:txBody>
      </p:sp>
      <p:sp>
        <p:nvSpPr>
          <p:cNvPr id="1204" name="図形 18"/>
          <p:cNvSpPr/>
          <p:nvPr/>
        </p:nvSpPr>
        <p:spPr>
          <a:xfrm>
            <a:off x="4371319" y="1384821"/>
            <a:ext cx="259351" cy="3455764"/>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lang="ja-JP" altLang="en-US"/>
            </a:pPr>
            <a:endParaRPr lang="ja-JP" altLang="en-US"/>
          </a:p>
        </p:txBody>
      </p:sp>
      <p:sp>
        <p:nvSpPr>
          <p:cNvPr id="1205" name="テキスト 19"/>
          <p:cNvSpPr txBox="1"/>
          <p:nvPr/>
        </p:nvSpPr>
        <p:spPr>
          <a:xfrm>
            <a:off x="0" y="2202017"/>
            <a:ext cx="1908000" cy="369332"/>
          </a:xfrm>
          <a:prstGeom prst="rect">
            <a:avLst/>
          </a:prstGeom>
          <a:ln w="6350" cmpd="sng"/>
        </p:spPr>
        <p:txBody>
          <a:bodyPr wrap="square">
            <a:spAutoFit/>
          </a:bodyPr>
          <a:lstStyle/>
          <a:p>
            <a:pPr algn="ctr">
              <a:defRPr lang="ja-JP" altLang="en-US"/>
            </a:pPr>
            <a:r>
              <a:rPr lang="ja-JP" altLang="en-US"/>
              <a:t>I want to relax~</a:t>
            </a:r>
          </a:p>
        </p:txBody>
      </p:sp>
      <p:sp>
        <p:nvSpPr>
          <p:cNvPr id="1206" name="テキスト 20"/>
          <p:cNvSpPr txBox="1"/>
          <p:nvPr/>
        </p:nvSpPr>
        <p:spPr>
          <a:xfrm>
            <a:off x="6660081" y="2202017"/>
            <a:ext cx="2374000" cy="369332"/>
          </a:xfrm>
          <a:prstGeom prst="rect">
            <a:avLst/>
          </a:prstGeom>
          <a:ln w="6350" cmpd="sng"/>
        </p:spPr>
        <p:txBody>
          <a:bodyPr wrap="square">
            <a:spAutoFit/>
          </a:bodyPr>
          <a:lstStyle/>
          <a:p>
            <a:pPr algn="ctr">
              <a:defRPr lang="ja-JP" altLang="en-US"/>
            </a:pPr>
            <a:r>
              <a:rPr lang="ja-JP" altLang="en-US"/>
              <a:t>I want in on the action!</a:t>
            </a:r>
          </a:p>
        </p:txBody>
      </p:sp>
      <p:sp>
        <p:nvSpPr>
          <p:cNvPr id="1207" name="テキスト 21"/>
          <p:cNvSpPr txBox="1"/>
          <p:nvPr/>
        </p:nvSpPr>
        <p:spPr>
          <a:xfrm>
            <a:off x="2556002" y="1198307"/>
            <a:ext cx="1755855" cy="369332"/>
          </a:xfrm>
          <a:prstGeom prst="rect">
            <a:avLst/>
          </a:prstGeom>
          <a:ln w="6350" cmpd="sng"/>
        </p:spPr>
        <p:txBody>
          <a:bodyPr wrap="square">
            <a:spAutoFit/>
          </a:bodyPr>
          <a:lstStyle/>
          <a:p>
            <a:pPr algn="ctr">
              <a:defRPr lang="ja-JP" altLang="en-US"/>
            </a:pPr>
            <a:r>
              <a:rPr lang="ja-JP" altLang="en-US"/>
              <a:t>Communicative</a:t>
            </a:r>
          </a:p>
        </p:txBody>
      </p:sp>
      <p:sp>
        <p:nvSpPr>
          <p:cNvPr id="1208" name="テキスト 22"/>
          <p:cNvSpPr txBox="1"/>
          <p:nvPr/>
        </p:nvSpPr>
        <p:spPr>
          <a:xfrm>
            <a:off x="2499032" y="4337461"/>
            <a:ext cx="1874274" cy="646331"/>
          </a:xfrm>
          <a:prstGeom prst="rect">
            <a:avLst/>
          </a:prstGeom>
          <a:ln w="6350" cmpd="sng"/>
        </p:spPr>
        <p:txBody>
          <a:bodyPr wrap="square">
            <a:spAutoFit/>
          </a:bodyPr>
          <a:lstStyle/>
          <a:p>
            <a:pPr algn="ctr">
              <a:defRPr lang="ja-JP" altLang="en-US"/>
            </a:pPr>
            <a:r>
              <a:rPr lang="ja-JP" altLang="en-US" dirty="0"/>
              <a:t>Here's the lesson plan! See ya!</a:t>
            </a:r>
          </a:p>
        </p:txBody>
      </p:sp>
      <p:sp>
        <p:nvSpPr>
          <p:cNvPr id="2" name="Oval 1"/>
          <p:cNvSpPr/>
          <p:nvPr/>
        </p:nvSpPr>
        <p:spPr>
          <a:xfrm>
            <a:off x="2827102" y="1957804"/>
            <a:ext cx="198022" cy="24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7110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1: Find out when you have class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Your JTEs WILL be busy. It’s your job to find a time to discuss lessons with them</a:t>
            </a:r>
          </a:p>
          <a:p>
            <a:pPr lvl="1"/>
            <a:r>
              <a:rPr lang="en-CA" dirty="0" smtClean="0"/>
              <a:t>Also make sure to make yourself available</a:t>
            </a:r>
          </a:p>
          <a:p>
            <a:r>
              <a:rPr lang="en-CA" dirty="0" smtClean="0"/>
              <a:t>Get a schedule well in advance. No one likes being surprised</a:t>
            </a:r>
          </a:p>
          <a:p>
            <a:pPr lvl="1"/>
            <a:r>
              <a:rPr lang="en-CA" dirty="0" smtClean="0"/>
              <a:t>Schools make weekly schedules. Having one can be very helpful</a:t>
            </a:r>
          </a:p>
          <a:p>
            <a:r>
              <a:rPr lang="en-CA" dirty="0" smtClean="0"/>
              <a:t>Your schedule will change. Sometimes you just have to go with it</a:t>
            </a:r>
            <a:endParaRPr lang="en-CA" dirty="0"/>
          </a:p>
        </p:txBody>
      </p:sp>
    </p:spTree>
    <p:extLst>
      <p:ext uri="{BB962C8B-B14F-4D97-AF65-F5344CB8AC3E}">
        <p14:creationId xmlns:p14="http://schemas.microsoft.com/office/powerpoint/2010/main" val="1425571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 name="四角形 28"/>
          <p:cNvSpPr>
            <a:spLocks noGrp="1"/>
          </p:cNvSpPr>
          <p:nvPr>
            <p:ph type="title"/>
          </p:nvPr>
        </p:nvSpPr>
        <p:spPr>
          <a:prstGeom prst="rect">
            <a:avLst/>
          </a:prstGeom>
        </p:spPr>
        <p:txBody>
          <a:bodyPr>
            <a:normAutofit/>
          </a:bodyPr>
          <a:lstStyle/>
          <a:p>
            <a:r>
              <a:rPr kumimoji="1" lang="ja-JP" altLang="en-US"/>
              <a:t>Communciation</a:t>
            </a:r>
          </a:p>
        </p:txBody>
      </p:sp>
      <p:sp>
        <p:nvSpPr>
          <p:cNvPr id="1212" name="四角形 29"/>
          <p:cNvSpPr>
            <a:spLocks noGrp="1"/>
          </p:cNvSpPr>
          <p:nvPr>
            <p:ph idx="1"/>
          </p:nvPr>
        </p:nvSpPr>
        <p:spPr>
          <a:prstGeom prst="rect">
            <a:avLst/>
          </a:prstGeom>
        </p:spPr>
        <p:txBody>
          <a:bodyPr>
            <a:normAutofit/>
          </a:bodyPr>
          <a:lstStyle/>
          <a:p>
            <a:r>
              <a:rPr kumimoji="1" lang="ja-JP" altLang="en-US" dirty="0"/>
              <a:t>Keep </a:t>
            </a:r>
            <a:r>
              <a:rPr kumimoji="1" lang="en-CA" altLang="ja-JP" dirty="0" smtClean="0"/>
              <a:t>it </a:t>
            </a:r>
            <a:r>
              <a:rPr kumimoji="1" lang="ja-JP" altLang="en-US" dirty="0" smtClean="0"/>
              <a:t>open</a:t>
            </a:r>
            <a:endParaRPr kumimoji="1" lang="ja-JP" altLang="en-US" dirty="0"/>
          </a:p>
          <a:p>
            <a:pPr marL="914400" lvl="1"/>
            <a:r>
              <a:rPr kumimoji="1" lang="ja-JP" altLang="en-US" dirty="0"/>
              <a:t>take the initivative </a:t>
            </a:r>
            <a:r>
              <a:rPr kumimoji="1" lang="ja-JP" altLang="en-US" dirty="0" smtClean="0"/>
              <a:t>if </a:t>
            </a:r>
            <a:r>
              <a:rPr kumimoji="1" lang="ja-JP" altLang="en-US" dirty="0"/>
              <a:t>they don't</a:t>
            </a:r>
          </a:p>
          <a:p>
            <a:pPr marL="365760" lvl="1" indent="-283464">
              <a:spcBef>
                <a:spcPts val="600"/>
              </a:spcBef>
              <a:buSzPct val="80000"/>
              <a:buFont typeface="Wingdings 2"/>
              <a:buChar char=""/>
            </a:pPr>
            <a:r>
              <a:rPr kumimoji="1" lang="ja-JP" altLang="en-US" dirty="0"/>
              <a:t>Keep it </a:t>
            </a:r>
            <a:r>
              <a:rPr kumimoji="1" lang="ja-JP" altLang="en-US" dirty="0" smtClean="0"/>
              <a:t>two-way</a:t>
            </a:r>
            <a:endParaRPr kumimoji="1" lang="en-CA" altLang="ja-JP" dirty="0" smtClean="0"/>
          </a:p>
          <a:p>
            <a:pPr marL="914400" lvl="1"/>
            <a:r>
              <a:rPr kumimoji="1" lang="en-CA" altLang="ja-JP" dirty="0"/>
              <a:t>Actively and politely make suggestions</a:t>
            </a:r>
            <a:endParaRPr kumimoji="1" lang="ja-JP" altLang="en-US" dirty="0"/>
          </a:p>
          <a:p>
            <a:pPr marL="914400" lvl="1"/>
            <a:r>
              <a:rPr kumimoji="1" lang="en-CA" altLang="ja-JP" dirty="0"/>
              <a:t>A</a:t>
            </a:r>
            <a:r>
              <a:rPr kumimoji="1" lang="ja-JP" altLang="en-US" dirty="0"/>
              <a:t>sk for their opinion </a:t>
            </a:r>
            <a:endParaRPr kumimoji="1" lang="en-CA" altLang="ja-JP" dirty="0"/>
          </a:p>
          <a:p>
            <a:pPr marL="365760" lvl="1" indent="-283464">
              <a:spcBef>
                <a:spcPts val="600"/>
              </a:spcBef>
              <a:buSzPct val="80000"/>
              <a:buFont typeface="Wingdings 2"/>
              <a:buChar char=""/>
            </a:pPr>
            <a:r>
              <a:rPr kumimoji="1" lang="en-CA" altLang="ja-JP" dirty="0" smtClean="0"/>
              <a:t>Clarify</a:t>
            </a:r>
            <a:endParaRPr kumimoji="1" lang="en-CA" altLang="ja-JP" dirty="0"/>
          </a:p>
          <a:p>
            <a:pPr marL="914400" lvl="1"/>
            <a:r>
              <a:rPr kumimoji="1" lang="en-CA" altLang="ja-JP" dirty="0" smtClean="0"/>
              <a:t>If you aren’t sure about something, ask!</a:t>
            </a:r>
          </a:p>
        </p:txBody>
      </p:sp>
    </p:spTree>
    <p:extLst>
      <p:ext uri="{BB962C8B-B14F-4D97-AF65-F5344CB8AC3E}">
        <p14:creationId xmlns:p14="http://schemas.microsoft.com/office/powerpoint/2010/main" val="38425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四角形 33"/>
          <p:cNvSpPr>
            <a:spLocks noGrp="1"/>
          </p:cNvSpPr>
          <p:nvPr>
            <p:ph type="title"/>
          </p:nvPr>
        </p:nvSpPr>
        <p:spPr>
          <a:prstGeom prst="rect">
            <a:avLst/>
          </a:prstGeom>
        </p:spPr>
        <p:txBody>
          <a:bodyPr>
            <a:normAutofit/>
          </a:bodyPr>
          <a:lstStyle/>
          <a:p>
            <a:r>
              <a:rPr kumimoji="1" lang="en-CA" altLang="ja-JP" dirty="0" smtClean="0"/>
              <a:t>I want you to…</a:t>
            </a:r>
            <a:endParaRPr kumimoji="1" lang="ja-JP" altLang="en-US" dirty="0"/>
          </a:p>
        </p:txBody>
      </p:sp>
      <p:sp>
        <p:nvSpPr>
          <p:cNvPr id="1215" name="四角形 34"/>
          <p:cNvSpPr>
            <a:spLocks noGrp="1"/>
          </p:cNvSpPr>
          <p:nvPr>
            <p:ph idx="1"/>
          </p:nvPr>
        </p:nvSpPr>
        <p:spPr>
          <a:prstGeom prst="rect">
            <a:avLst/>
          </a:prstGeom>
        </p:spPr>
        <p:txBody>
          <a:bodyPr>
            <a:normAutofit/>
          </a:bodyPr>
          <a:lstStyle/>
          <a:p>
            <a:r>
              <a:rPr kumimoji="1" lang="en-CA" altLang="ja-JP" dirty="0" smtClean="0"/>
              <a:t>D</a:t>
            </a:r>
            <a:r>
              <a:rPr kumimoji="1" lang="ja-JP" altLang="en-US" dirty="0" smtClean="0"/>
              <a:t>o </a:t>
            </a:r>
            <a:r>
              <a:rPr kumimoji="1" lang="ja-JP" altLang="en-US" dirty="0"/>
              <a:t>everything!</a:t>
            </a:r>
          </a:p>
          <a:p>
            <a:r>
              <a:rPr kumimoji="1" lang="en-CA" altLang="ja-JP" dirty="0" smtClean="0"/>
              <a:t>Give me </a:t>
            </a:r>
            <a:r>
              <a:rPr kumimoji="1" lang="ja-JP" altLang="en-US" dirty="0" smtClean="0"/>
              <a:t>something </a:t>
            </a:r>
            <a:r>
              <a:rPr kumimoji="1" lang="en-CA" altLang="ja-JP" dirty="0" smtClean="0"/>
              <a:t>to do </a:t>
            </a:r>
            <a:r>
              <a:rPr kumimoji="1" lang="ja-JP" altLang="en-US" dirty="0" smtClean="0"/>
              <a:t>too</a:t>
            </a:r>
            <a:r>
              <a:rPr kumimoji="1" lang="ja-JP" altLang="en-US" dirty="0"/>
              <a:t>!</a:t>
            </a:r>
          </a:p>
          <a:p>
            <a:r>
              <a:rPr kumimoji="1" lang="en-CA" altLang="ja-JP" dirty="0" smtClean="0"/>
              <a:t>Do </a:t>
            </a:r>
            <a:r>
              <a:rPr kumimoji="1" lang="ja-JP" altLang="en-US" dirty="0" smtClean="0"/>
              <a:t>it </a:t>
            </a:r>
            <a:r>
              <a:rPr kumimoji="1" lang="ja-JP" altLang="en-US" dirty="0"/>
              <a:t>exactly like this!</a:t>
            </a:r>
          </a:p>
        </p:txBody>
      </p:sp>
    </p:spTree>
    <p:extLst>
      <p:ext uri="{BB962C8B-B14F-4D97-AF65-F5344CB8AC3E}">
        <p14:creationId xmlns:p14="http://schemas.microsoft.com/office/powerpoint/2010/main" val="3074707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四角形 43"/>
          <p:cNvSpPr>
            <a:spLocks noGrp="1"/>
          </p:cNvSpPr>
          <p:nvPr>
            <p:ph type="title"/>
          </p:nvPr>
        </p:nvSpPr>
        <p:spPr>
          <a:prstGeom prst="rect">
            <a:avLst/>
          </a:prstGeom>
        </p:spPr>
        <p:txBody>
          <a:bodyPr>
            <a:normAutofit/>
          </a:bodyPr>
          <a:lstStyle/>
          <a:p>
            <a:r>
              <a:rPr kumimoji="1" lang="ja-JP" altLang="en-US" dirty="0"/>
              <a:t>I want you to do everything!</a:t>
            </a:r>
          </a:p>
        </p:txBody>
      </p:sp>
      <p:sp>
        <p:nvSpPr>
          <p:cNvPr id="1221" name="四角形 44"/>
          <p:cNvSpPr>
            <a:spLocks noGrp="1"/>
          </p:cNvSpPr>
          <p:nvPr>
            <p:ph idx="1"/>
          </p:nvPr>
        </p:nvSpPr>
        <p:spPr>
          <a:xfrm>
            <a:off x="1435608" y="1085850"/>
            <a:ext cx="7498080" cy="3754152"/>
          </a:xfrm>
          <a:prstGeom prst="rect">
            <a:avLst/>
          </a:prstGeom>
        </p:spPr>
        <p:txBody>
          <a:bodyPr>
            <a:normAutofit/>
          </a:bodyPr>
          <a:lstStyle/>
          <a:p>
            <a:r>
              <a:rPr kumimoji="1" lang="en-CA" altLang="ja-JP" dirty="0" smtClean="0"/>
              <a:t>Everything = deciding lesson focus</a:t>
            </a:r>
          </a:p>
          <a:p>
            <a:r>
              <a:rPr kumimoji="1" lang="en-CA" altLang="ja-JP" dirty="0" smtClean="0"/>
              <a:t>Everything </a:t>
            </a:r>
            <a:r>
              <a:rPr lang="en-CA" dirty="0" smtClean="0"/>
              <a:t>≠ running everything yourself</a:t>
            </a:r>
            <a:endParaRPr kumimoji="1" lang="en-CA" altLang="ja-JP" dirty="0" smtClean="0"/>
          </a:p>
          <a:p>
            <a:r>
              <a:rPr kumimoji="1" lang="ja-JP" altLang="en-US" dirty="0" smtClean="0"/>
              <a:t>Show </a:t>
            </a:r>
            <a:r>
              <a:rPr kumimoji="1" lang="en-CA" altLang="ja-JP" dirty="0" smtClean="0"/>
              <a:t>your appreciation</a:t>
            </a:r>
            <a:endParaRPr kumimoji="1" lang="ja-JP" altLang="en-US" dirty="0"/>
          </a:p>
          <a:p>
            <a:r>
              <a:rPr kumimoji="1" lang="en-CA" altLang="ja-JP" dirty="0" smtClean="0"/>
              <a:t>Polite bonus: </a:t>
            </a:r>
            <a:r>
              <a:rPr kumimoji="1" lang="ja-JP" altLang="en-US" dirty="0"/>
              <a:t> </a:t>
            </a:r>
            <a:endParaRPr kumimoji="1" lang="en-CA" altLang="ja-JP" dirty="0" smtClean="0"/>
          </a:p>
          <a:p>
            <a:pPr lvl="1"/>
            <a:r>
              <a:rPr kumimoji="1" lang="en-CA" altLang="ja-JP" dirty="0" smtClean="0"/>
              <a:t>Inform them in advance what you’d like them to do</a:t>
            </a:r>
          </a:p>
          <a:p>
            <a:pPr lvl="1"/>
            <a:r>
              <a:rPr kumimoji="1" lang="en-CA" altLang="ja-JP" dirty="0" smtClean="0"/>
              <a:t>They can be better prepared</a:t>
            </a:r>
            <a:endParaRPr kumimoji="1" lang="ja-JP" altLang="en-US" dirty="0"/>
          </a:p>
        </p:txBody>
      </p:sp>
    </p:spTree>
    <p:extLst>
      <p:ext uri="{BB962C8B-B14F-4D97-AF65-F5344CB8AC3E}">
        <p14:creationId xmlns:p14="http://schemas.microsoft.com/office/powerpoint/2010/main" val="2477474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Fundamental JTE/HRT roles</a:t>
            </a:r>
            <a:endParaRPr lang="en-CA" dirty="0"/>
          </a:p>
        </p:txBody>
      </p:sp>
      <p:sp>
        <p:nvSpPr>
          <p:cNvPr id="3" name="Content Placeholder 2"/>
          <p:cNvSpPr>
            <a:spLocks noGrp="1"/>
          </p:cNvSpPr>
          <p:nvPr>
            <p:ph idx="1"/>
          </p:nvPr>
        </p:nvSpPr>
        <p:spPr/>
        <p:txBody>
          <a:bodyPr>
            <a:normAutofit/>
          </a:bodyPr>
          <a:lstStyle/>
          <a:p>
            <a:pPr marL="365760" lvl="1" indent="-283464">
              <a:spcBef>
                <a:spcPts val="600"/>
              </a:spcBef>
              <a:buSzPct val="80000"/>
              <a:buFont typeface="Wingdings 2"/>
              <a:buChar char=""/>
            </a:pPr>
            <a:r>
              <a:rPr kumimoji="1" lang="en-CA" altLang="ja-JP" sz="3200" dirty="0"/>
              <a:t>D</a:t>
            </a:r>
            <a:r>
              <a:rPr kumimoji="1" lang="ja-JP" altLang="en-US" sz="3200" dirty="0"/>
              <a:t>emonstrating </a:t>
            </a:r>
            <a:r>
              <a:rPr kumimoji="1" lang="en-CA" altLang="ja-JP" sz="3200" dirty="0"/>
              <a:t>activities </a:t>
            </a:r>
            <a:r>
              <a:rPr kumimoji="1" lang="ja-JP" altLang="en-US" sz="3200" dirty="0"/>
              <a:t>with </a:t>
            </a:r>
            <a:r>
              <a:rPr kumimoji="1" lang="ja-JP" altLang="en-US" sz="3200" dirty="0" smtClean="0"/>
              <a:t>you</a:t>
            </a:r>
            <a:endParaRPr kumimoji="1" lang="en-CA" altLang="ja-JP" sz="3200" dirty="0" smtClean="0"/>
          </a:p>
          <a:p>
            <a:r>
              <a:rPr kumimoji="1" lang="ja-JP" altLang="en-US" dirty="0"/>
              <a:t>Involve them </a:t>
            </a:r>
            <a:r>
              <a:rPr kumimoji="1" lang="en-CA" altLang="ja-JP" dirty="0"/>
              <a:t>in class micromanagement:</a:t>
            </a:r>
          </a:p>
          <a:p>
            <a:pPr lvl="1"/>
            <a:r>
              <a:rPr kumimoji="1" lang="en-CA" altLang="ja-JP" dirty="0"/>
              <a:t>Walk around &amp; monitor</a:t>
            </a:r>
          </a:p>
          <a:p>
            <a:pPr lvl="1"/>
            <a:r>
              <a:rPr kumimoji="1" lang="en-CA" altLang="ja-JP" dirty="0"/>
              <a:t>P</a:t>
            </a:r>
            <a:r>
              <a:rPr kumimoji="1" lang="ja-JP" altLang="en-US" dirty="0"/>
              <a:t>ick students to answer </a:t>
            </a:r>
            <a:endParaRPr kumimoji="1" lang="en-CA" altLang="ja-JP" dirty="0"/>
          </a:p>
          <a:p>
            <a:pPr lvl="1"/>
            <a:r>
              <a:rPr kumimoji="1" lang="en-CA" altLang="ja-JP" dirty="0"/>
              <a:t>G</a:t>
            </a:r>
            <a:r>
              <a:rPr kumimoji="1" lang="ja-JP" altLang="en-US" dirty="0"/>
              <a:t>iv</a:t>
            </a:r>
            <a:r>
              <a:rPr kumimoji="1" lang="en-CA" altLang="ja-JP" dirty="0"/>
              <a:t>e</a:t>
            </a:r>
            <a:r>
              <a:rPr kumimoji="1" lang="ja-JP" altLang="en-US" dirty="0"/>
              <a:t> instructions</a:t>
            </a:r>
            <a:endParaRPr kumimoji="1" lang="en-CA" altLang="ja-JP" dirty="0"/>
          </a:p>
          <a:p>
            <a:pPr marL="365760" lvl="1" indent="-283464">
              <a:spcBef>
                <a:spcPts val="600"/>
              </a:spcBef>
              <a:buSzPct val="80000"/>
              <a:buFont typeface="Wingdings 2"/>
              <a:buChar char=""/>
            </a:pPr>
            <a:r>
              <a:rPr kumimoji="1" lang="ja-JP" altLang="en-US" sz="3200" dirty="0" smtClean="0"/>
              <a:t>Sometimes </a:t>
            </a:r>
            <a:r>
              <a:rPr kumimoji="1" lang="ja-JP" altLang="en-US" sz="3200" dirty="0"/>
              <a:t>you need them to translate </a:t>
            </a:r>
            <a:endParaRPr kumimoji="1" lang="en-CA" altLang="ja-JP" sz="3200" dirty="0"/>
          </a:p>
          <a:p>
            <a:pPr marL="365760" lvl="1" indent="-283464">
              <a:spcBef>
                <a:spcPts val="600"/>
              </a:spcBef>
              <a:buSzPct val="80000"/>
              <a:buFont typeface="Wingdings 2"/>
              <a:buChar char=""/>
            </a:pPr>
            <a:endParaRPr kumimoji="1" lang="en-CA" altLang="ja-JP" sz="3200" dirty="0" smtClean="0"/>
          </a:p>
          <a:p>
            <a:endParaRPr lang="en-CA" dirty="0"/>
          </a:p>
        </p:txBody>
      </p:sp>
    </p:spTree>
    <p:extLst>
      <p:ext uri="{BB962C8B-B14F-4D97-AF65-F5344CB8AC3E}">
        <p14:creationId xmlns:p14="http://schemas.microsoft.com/office/powerpoint/2010/main" val="3209946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四角形 38"/>
          <p:cNvSpPr>
            <a:spLocks noGrp="1"/>
          </p:cNvSpPr>
          <p:nvPr>
            <p:ph type="title"/>
          </p:nvPr>
        </p:nvSpPr>
        <p:spPr>
          <a:prstGeom prst="rect">
            <a:avLst/>
          </a:prstGeom>
        </p:spPr>
        <p:txBody>
          <a:bodyPr>
            <a:normAutofit/>
          </a:bodyPr>
          <a:lstStyle/>
          <a:p>
            <a:r>
              <a:rPr kumimoji="1" lang="en-CA" altLang="ja-JP" dirty="0" smtClean="0"/>
              <a:t>Do </a:t>
            </a:r>
            <a:r>
              <a:rPr kumimoji="1" lang="ja-JP" altLang="en-US" dirty="0" smtClean="0"/>
              <a:t>it </a:t>
            </a:r>
            <a:r>
              <a:rPr kumimoji="1" lang="ja-JP" altLang="en-US" dirty="0"/>
              <a:t>exactly like this!</a:t>
            </a:r>
          </a:p>
        </p:txBody>
      </p:sp>
      <p:sp>
        <p:nvSpPr>
          <p:cNvPr id="1218" name="四角形 39"/>
          <p:cNvSpPr>
            <a:spLocks noGrp="1"/>
          </p:cNvSpPr>
          <p:nvPr>
            <p:ph idx="1"/>
          </p:nvPr>
        </p:nvSpPr>
        <p:spPr>
          <a:xfrm>
            <a:off x="1115616" y="1005576"/>
            <a:ext cx="8224274" cy="4302478"/>
          </a:xfrm>
          <a:prstGeom prst="rect">
            <a:avLst/>
          </a:prstGeom>
        </p:spPr>
        <p:txBody>
          <a:bodyPr>
            <a:normAutofit/>
          </a:bodyPr>
          <a:lstStyle/>
          <a:p>
            <a:r>
              <a:rPr kumimoji="1" lang="en-CA" altLang="ja-JP" dirty="0" smtClean="0"/>
              <a:t>Good guideline to start with</a:t>
            </a:r>
            <a:endParaRPr kumimoji="1" lang="ja-JP" altLang="en-US" dirty="0"/>
          </a:p>
          <a:p>
            <a:r>
              <a:rPr kumimoji="1" lang="ja-JP" altLang="en-US" dirty="0"/>
              <a:t>CAUTION: </a:t>
            </a:r>
            <a:r>
              <a:rPr kumimoji="1" lang="ja-JP" altLang="en-US" dirty="0" smtClean="0"/>
              <a:t> do </a:t>
            </a:r>
            <a:r>
              <a:rPr kumimoji="1" lang="ja-JP" altLang="en-US" dirty="0"/>
              <a:t>NOT ignore lesson </a:t>
            </a:r>
            <a:r>
              <a:rPr kumimoji="1" lang="ja-JP" altLang="en-US" dirty="0" smtClean="0"/>
              <a:t>plans</a:t>
            </a:r>
            <a:endParaRPr kumimoji="1" lang="en-CA" altLang="ja-JP" dirty="0" smtClean="0"/>
          </a:p>
          <a:p>
            <a:r>
              <a:rPr kumimoji="1" lang="en-CA" altLang="ja-JP" dirty="0" smtClean="0"/>
              <a:t>Solution</a:t>
            </a:r>
          </a:p>
          <a:p>
            <a:pPr lvl="1"/>
            <a:r>
              <a:rPr kumimoji="1" lang="en-CA" altLang="ja-JP" dirty="0" smtClean="0"/>
              <a:t>Overt</a:t>
            </a:r>
          </a:p>
          <a:p>
            <a:pPr lvl="1"/>
            <a:r>
              <a:rPr kumimoji="1" lang="en-CA" altLang="ja-JP" dirty="0" smtClean="0"/>
              <a:t>Passive</a:t>
            </a:r>
            <a:endParaRPr kumimoji="1" lang="ja-JP" altLang="en-US" dirty="0"/>
          </a:p>
          <a:p>
            <a:endParaRPr kumimoji="1" lang="ja-JP" altLang="en-US" dirty="0"/>
          </a:p>
          <a:p>
            <a:endParaRPr kumimoji="1" lang="ja-JP" altLang="en-US" dirty="0"/>
          </a:p>
        </p:txBody>
      </p:sp>
    </p:spTree>
    <p:extLst>
      <p:ext uri="{BB962C8B-B14F-4D97-AF65-F5344CB8AC3E}">
        <p14:creationId xmlns:p14="http://schemas.microsoft.com/office/powerpoint/2010/main" val="2779882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Overt method</a:t>
            </a:r>
            <a:endParaRPr lang="en-CA" dirty="0"/>
          </a:p>
        </p:txBody>
      </p:sp>
      <p:sp>
        <p:nvSpPr>
          <p:cNvPr id="3" name="Content Placeholder 2"/>
          <p:cNvSpPr>
            <a:spLocks noGrp="1"/>
          </p:cNvSpPr>
          <p:nvPr>
            <p:ph idx="1"/>
          </p:nvPr>
        </p:nvSpPr>
        <p:spPr/>
        <p:txBody>
          <a:bodyPr/>
          <a:lstStyle/>
          <a:p>
            <a:r>
              <a:rPr lang="en-CA" altLang="ja-JP" dirty="0"/>
              <a:t>Be open-minded</a:t>
            </a:r>
          </a:p>
          <a:p>
            <a:r>
              <a:rPr lang="en-CA" altLang="ja-JP" dirty="0"/>
              <a:t>Tactfully vocalize</a:t>
            </a:r>
            <a:r>
              <a:rPr lang="ja-JP" altLang="en-US" dirty="0"/>
              <a:t> your suggestions </a:t>
            </a:r>
            <a:r>
              <a:rPr lang="en-CA" altLang="ja-JP" dirty="0"/>
              <a:t>and opinions</a:t>
            </a:r>
          </a:p>
          <a:p>
            <a:r>
              <a:rPr lang="en-CA" altLang="ja-JP" dirty="0">
                <a:sym typeface="Wingdings" panose="05000000000000000000" pitchFamily="2" charset="2"/>
              </a:rPr>
              <a:t></a:t>
            </a:r>
            <a:r>
              <a:rPr lang="ja-JP" altLang="en-US" dirty="0"/>
              <a:t> treats both equally</a:t>
            </a:r>
            <a:endParaRPr lang="en-CA" altLang="ja-JP" dirty="0"/>
          </a:p>
          <a:p>
            <a:r>
              <a:rPr lang="en-CA" altLang="ja-JP" dirty="0">
                <a:sym typeface="Wingdings" panose="05000000000000000000" pitchFamily="2" charset="2"/>
              </a:rPr>
              <a:t> </a:t>
            </a:r>
            <a:r>
              <a:rPr lang="ja-JP" altLang="en-US" dirty="0"/>
              <a:t>open communication</a:t>
            </a:r>
            <a:endParaRPr lang="en-CA" altLang="ja-JP" dirty="0"/>
          </a:p>
          <a:p>
            <a:r>
              <a:rPr lang="en-CA" altLang="ja-JP" dirty="0">
                <a:sym typeface="Wingdings" panose="05000000000000000000" pitchFamily="2" charset="2"/>
              </a:rPr>
              <a:t> </a:t>
            </a:r>
            <a:r>
              <a:rPr lang="ja-JP" altLang="en-US" dirty="0"/>
              <a:t>time and language barriers</a:t>
            </a:r>
          </a:p>
          <a:p>
            <a:endParaRPr lang="en-CA" dirty="0"/>
          </a:p>
        </p:txBody>
      </p:sp>
    </p:spTree>
    <p:extLst>
      <p:ext uri="{BB962C8B-B14F-4D97-AF65-F5344CB8AC3E}">
        <p14:creationId xmlns:p14="http://schemas.microsoft.com/office/powerpoint/2010/main" val="1703374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Passive method</a:t>
            </a:r>
            <a:endParaRPr lang="en-CA" dirty="0"/>
          </a:p>
        </p:txBody>
      </p:sp>
      <p:sp>
        <p:nvSpPr>
          <p:cNvPr id="3" name="Content Placeholder 2"/>
          <p:cNvSpPr>
            <a:spLocks noGrp="1"/>
          </p:cNvSpPr>
          <p:nvPr>
            <p:ph idx="1"/>
          </p:nvPr>
        </p:nvSpPr>
        <p:spPr/>
        <p:txBody>
          <a:bodyPr/>
          <a:lstStyle/>
          <a:p>
            <a:r>
              <a:rPr lang="en-CA" altLang="ja-JP" dirty="0" smtClean="0"/>
              <a:t>Run </a:t>
            </a:r>
            <a:r>
              <a:rPr lang="en-CA" altLang="ja-JP" dirty="0"/>
              <a:t>their lesson plan </a:t>
            </a:r>
            <a:endParaRPr lang="en-CA" altLang="ja-JP" dirty="0" smtClean="0"/>
          </a:p>
          <a:p>
            <a:r>
              <a:rPr lang="en-CA" altLang="ja-JP" dirty="0" smtClean="0"/>
              <a:t>I</a:t>
            </a:r>
            <a:r>
              <a:rPr lang="ja-JP" altLang="en-US" dirty="0"/>
              <a:t>nsert your own </a:t>
            </a:r>
            <a:r>
              <a:rPr lang="ja-JP" altLang="en-US" dirty="0" smtClean="0"/>
              <a:t>activities</a:t>
            </a:r>
            <a:endParaRPr lang="en-CA" altLang="ja-JP" dirty="0" smtClean="0"/>
          </a:p>
          <a:p>
            <a:r>
              <a:rPr lang="en-CA" altLang="ja-JP" dirty="0" smtClean="0"/>
              <a:t>G</a:t>
            </a:r>
            <a:r>
              <a:rPr lang="ja-JP" altLang="en-US" dirty="0"/>
              <a:t>radually phas</a:t>
            </a:r>
            <a:r>
              <a:rPr lang="en-CA" altLang="ja-JP" dirty="0"/>
              <a:t>e</a:t>
            </a:r>
            <a:r>
              <a:rPr lang="ja-JP" altLang="en-US" dirty="0"/>
              <a:t> out </a:t>
            </a:r>
            <a:r>
              <a:rPr lang="en-CA" altLang="ja-JP" dirty="0"/>
              <a:t>their </a:t>
            </a:r>
            <a:r>
              <a:rPr lang="en-CA" altLang="ja-JP" dirty="0" smtClean="0"/>
              <a:t>plans</a:t>
            </a:r>
          </a:p>
          <a:p>
            <a:r>
              <a:rPr lang="en-CA" altLang="ja-JP" dirty="0" smtClean="0">
                <a:sym typeface="Wingdings" panose="05000000000000000000" pitchFamily="2" charset="2"/>
              </a:rPr>
              <a:t> </a:t>
            </a:r>
            <a:r>
              <a:rPr lang="ja-JP" altLang="en-US" dirty="0"/>
              <a:t>saves time and language </a:t>
            </a:r>
            <a:r>
              <a:rPr lang="ja-JP" altLang="en-US" dirty="0" smtClean="0"/>
              <a:t>challenges</a:t>
            </a:r>
            <a:endParaRPr lang="en-CA" altLang="ja-JP" dirty="0" smtClean="0"/>
          </a:p>
          <a:p>
            <a:r>
              <a:rPr lang="en-CA" altLang="ja-JP" dirty="0" smtClean="0">
                <a:sym typeface="Wingdings" panose="05000000000000000000" pitchFamily="2" charset="2"/>
              </a:rPr>
              <a:t> </a:t>
            </a:r>
            <a:r>
              <a:rPr lang="ja-JP" altLang="en-US" dirty="0"/>
              <a:t>disenga</a:t>
            </a:r>
            <a:r>
              <a:rPr lang="en-CA" altLang="ja-JP" dirty="0" err="1"/>
              <a:t>gement</a:t>
            </a:r>
            <a:r>
              <a:rPr lang="en-CA" altLang="ja-JP" dirty="0"/>
              <a:t> and withdrawal of support</a:t>
            </a:r>
            <a:endParaRPr lang="ja-JP" altLang="en-US" dirty="0"/>
          </a:p>
          <a:p>
            <a:endParaRPr lang="en-CA" dirty="0"/>
          </a:p>
        </p:txBody>
      </p:sp>
    </p:spTree>
    <p:extLst>
      <p:ext uri="{BB962C8B-B14F-4D97-AF65-F5344CB8AC3E}">
        <p14:creationId xmlns:p14="http://schemas.microsoft.com/office/powerpoint/2010/main" val="3757523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四角形 48"/>
          <p:cNvSpPr>
            <a:spLocks noGrp="1"/>
          </p:cNvSpPr>
          <p:nvPr>
            <p:ph type="title"/>
          </p:nvPr>
        </p:nvSpPr>
        <p:spPr>
          <a:xfrm>
            <a:off x="1068779" y="205979"/>
            <a:ext cx="7864909" cy="857250"/>
          </a:xfrm>
          <a:prstGeom prst="rect">
            <a:avLst/>
          </a:prstGeom>
        </p:spPr>
        <p:txBody>
          <a:bodyPr>
            <a:normAutofit fontScale="90000"/>
          </a:bodyPr>
          <a:lstStyle/>
          <a:p>
            <a:r>
              <a:rPr kumimoji="1" lang="ja-JP" altLang="en-US" dirty="0"/>
              <a:t>Your </a:t>
            </a:r>
            <a:r>
              <a:rPr kumimoji="1" lang="en-CA" altLang="ja-JP" dirty="0" smtClean="0"/>
              <a:t>JTE/HRT</a:t>
            </a:r>
            <a:r>
              <a:rPr kumimoji="1" lang="ja-JP" altLang="en-US" dirty="0" smtClean="0"/>
              <a:t> </a:t>
            </a:r>
            <a:r>
              <a:rPr kumimoji="1" lang="ja-JP" altLang="en-US" dirty="0"/>
              <a:t>will know better than </a:t>
            </a:r>
            <a:r>
              <a:rPr kumimoji="1" lang="ja-JP" altLang="en-US" dirty="0" smtClean="0"/>
              <a:t>you</a:t>
            </a:r>
            <a:r>
              <a:rPr kumimoji="1" lang="en-CA" altLang="ja-JP" dirty="0" smtClean="0"/>
              <a:t>…</a:t>
            </a:r>
            <a:endParaRPr kumimoji="1" lang="ja-JP" altLang="en-US" dirty="0"/>
          </a:p>
        </p:txBody>
      </p:sp>
      <p:sp>
        <p:nvSpPr>
          <p:cNvPr id="1224" name="四角形 49"/>
          <p:cNvSpPr>
            <a:spLocks noGrp="1"/>
          </p:cNvSpPr>
          <p:nvPr>
            <p:ph idx="1"/>
          </p:nvPr>
        </p:nvSpPr>
        <p:spPr>
          <a:prstGeom prst="rect">
            <a:avLst/>
          </a:prstGeom>
        </p:spPr>
        <p:txBody>
          <a:bodyPr>
            <a:normAutofit/>
          </a:bodyPr>
          <a:lstStyle/>
          <a:p>
            <a:r>
              <a:rPr kumimoji="1" lang="ja-JP" altLang="en-US" dirty="0"/>
              <a:t>Their </a:t>
            </a:r>
            <a:r>
              <a:rPr kumimoji="1" lang="ja-JP" altLang="en-US" dirty="0" smtClean="0"/>
              <a:t>students</a:t>
            </a:r>
            <a:r>
              <a:rPr kumimoji="1" lang="en-CA" altLang="ja-JP" dirty="0" smtClean="0"/>
              <a:t>’</a:t>
            </a:r>
            <a:r>
              <a:rPr kumimoji="1" lang="ja-JP" altLang="en-US" dirty="0" smtClean="0"/>
              <a:t> </a:t>
            </a:r>
            <a:r>
              <a:rPr kumimoji="1" lang="en-CA" altLang="ja-JP" dirty="0" smtClean="0"/>
              <a:t>personality</a:t>
            </a:r>
          </a:p>
          <a:p>
            <a:r>
              <a:rPr kumimoji="1" lang="en-CA" altLang="ja-JP" dirty="0" smtClean="0"/>
              <a:t>Their students’ learning style</a:t>
            </a:r>
            <a:endParaRPr kumimoji="1" lang="ja-JP" altLang="en-US" dirty="0"/>
          </a:p>
          <a:p>
            <a:r>
              <a:rPr kumimoji="1" lang="ja-JP" altLang="en-US" dirty="0" smtClean="0"/>
              <a:t>Student name</a:t>
            </a:r>
            <a:r>
              <a:rPr kumimoji="1" lang="en-CA" altLang="ja-JP" dirty="0" smtClean="0"/>
              <a:t>s</a:t>
            </a:r>
            <a:endParaRPr kumimoji="1" lang="ja-JP" altLang="en-US" dirty="0"/>
          </a:p>
          <a:p>
            <a:r>
              <a:rPr kumimoji="1" lang="ja-JP" altLang="en-US" dirty="0"/>
              <a:t>Whether your students are having a hard or easy time with the lesson</a:t>
            </a:r>
          </a:p>
          <a:p>
            <a:r>
              <a:rPr kumimoji="1" lang="en-CA" altLang="ja-JP" dirty="0" smtClean="0"/>
              <a:t>MAKE USE OF</a:t>
            </a:r>
            <a:r>
              <a:rPr kumimoji="1" lang="ja-JP" altLang="en-US" dirty="0" smtClean="0"/>
              <a:t> </a:t>
            </a:r>
            <a:r>
              <a:rPr kumimoji="1" lang="ja-JP" altLang="en-US" dirty="0"/>
              <a:t>THESE!</a:t>
            </a:r>
          </a:p>
        </p:txBody>
      </p:sp>
    </p:spTree>
    <p:extLst>
      <p:ext uri="{BB962C8B-B14F-4D97-AF65-F5344CB8AC3E}">
        <p14:creationId xmlns:p14="http://schemas.microsoft.com/office/powerpoint/2010/main" val="3626626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四角形 53"/>
          <p:cNvSpPr>
            <a:spLocks noGrp="1"/>
          </p:cNvSpPr>
          <p:nvPr>
            <p:ph type="title"/>
          </p:nvPr>
        </p:nvSpPr>
        <p:spPr>
          <a:prstGeom prst="rect">
            <a:avLst/>
          </a:prstGeom>
        </p:spPr>
        <p:txBody>
          <a:bodyPr>
            <a:normAutofit/>
          </a:bodyPr>
          <a:lstStyle/>
          <a:p>
            <a:r>
              <a:rPr kumimoji="1" lang="ja-JP" altLang="en-US"/>
              <a:t>CAUTION AND PRO-TIPS</a:t>
            </a:r>
          </a:p>
        </p:txBody>
      </p:sp>
      <p:sp>
        <p:nvSpPr>
          <p:cNvPr id="1227" name="四角形 54"/>
          <p:cNvSpPr>
            <a:spLocks noGrp="1"/>
          </p:cNvSpPr>
          <p:nvPr>
            <p:ph idx="1"/>
          </p:nvPr>
        </p:nvSpPr>
        <p:spPr>
          <a:prstGeom prst="rect">
            <a:avLst/>
          </a:prstGeom>
        </p:spPr>
        <p:txBody>
          <a:bodyPr>
            <a:normAutofit fontScale="85000" lnSpcReduction="20000"/>
          </a:bodyPr>
          <a:lstStyle/>
          <a:p>
            <a:pPr algn="l"/>
            <a:r>
              <a:rPr lang="ja-JP" altLang="en-US" dirty="0"/>
              <a:t>Run the class like you and your </a:t>
            </a:r>
            <a:r>
              <a:rPr lang="en-CA" altLang="ja-JP" dirty="0" smtClean="0"/>
              <a:t>JTE/HRT </a:t>
            </a:r>
            <a:r>
              <a:rPr lang="ja-JP" altLang="en-US" dirty="0" smtClean="0"/>
              <a:t>are </a:t>
            </a:r>
            <a:r>
              <a:rPr lang="ja-JP" altLang="en-US" dirty="0"/>
              <a:t>a team trying to sell something</a:t>
            </a:r>
          </a:p>
          <a:p>
            <a:pPr algn="l"/>
            <a:r>
              <a:rPr lang="ja-JP" altLang="en-US" dirty="0" smtClean="0"/>
              <a:t>Make </a:t>
            </a:r>
            <a:r>
              <a:rPr lang="ja-JP" altLang="en-US" dirty="0"/>
              <a:t>use of </a:t>
            </a:r>
            <a:r>
              <a:rPr lang="en-CA" altLang="ja-JP" dirty="0" smtClean="0"/>
              <a:t>JTE/HRT</a:t>
            </a:r>
            <a:r>
              <a:rPr lang="ja-JP" altLang="en-US" dirty="0" smtClean="0"/>
              <a:t>'s </a:t>
            </a:r>
            <a:r>
              <a:rPr lang="ja-JP" altLang="en-US" dirty="0"/>
              <a:t>fortes</a:t>
            </a:r>
          </a:p>
          <a:p>
            <a:pPr algn="l"/>
            <a:r>
              <a:rPr lang="ja-JP" altLang="en-US" dirty="0"/>
              <a:t>If </a:t>
            </a:r>
            <a:r>
              <a:rPr lang="en-CA" altLang="ja-JP" dirty="0" smtClean="0"/>
              <a:t>JTE/HRT</a:t>
            </a:r>
            <a:r>
              <a:rPr lang="ja-JP" altLang="en-US" dirty="0" smtClean="0"/>
              <a:t> </a:t>
            </a:r>
            <a:r>
              <a:rPr lang="ja-JP" altLang="en-US" dirty="0"/>
              <a:t>does nothing to discipline the class, </a:t>
            </a:r>
            <a:r>
              <a:rPr lang="en-CA" altLang="ja-JP" dirty="0" smtClean="0"/>
              <a:t>talk to them</a:t>
            </a:r>
          </a:p>
          <a:p>
            <a:pPr algn="l"/>
            <a:r>
              <a:rPr lang="en-CA" altLang="ja-JP" dirty="0" smtClean="0"/>
              <a:t>Do NOT try to discipline/reprimand students on your own – It’s NOT your job</a:t>
            </a:r>
          </a:p>
          <a:p>
            <a:pPr algn="l"/>
            <a:r>
              <a:rPr lang="en-CA" altLang="ja-JP" dirty="0" smtClean="0"/>
              <a:t>Most of the problems you have with HRT/JTEs can be fixed by talking to them</a:t>
            </a:r>
            <a:endParaRPr lang="ja-JP" altLang="en-US" dirty="0"/>
          </a:p>
          <a:p>
            <a:endParaRPr kumimoji="1" lang="ja-JP" altLang="en-US" dirty="0"/>
          </a:p>
        </p:txBody>
      </p:sp>
    </p:spTree>
    <p:extLst>
      <p:ext uri="{BB962C8B-B14F-4D97-AF65-F5344CB8AC3E}">
        <p14:creationId xmlns:p14="http://schemas.microsoft.com/office/powerpoint/2010/main" val="3936869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Advice from JETs</a:t>
            </a:r>
            <a:endParaRPr lang="en-CA" dirty="0"/>
          </a:p>
        </p:txBody>
      </p:sp>
      <p:sp>
        <p:nvSpPr>
          <p:cNvPr id="3" name="Content Placeholder 2"/>
          <p:cNvSpPr>
            <a:spLocks noGrp="1"/>
          </p:cNvSpPr>
          <p:nvPr>
            <p:ph idx="1"/>
          </p:nvPr>
        </p:nvSpPr>
        <p:spPr/>
        <p:txBody>
          <a:bodyPr>
            <a:normAutofit fontScale="55000" lnSpcReduction="20000"/>
          </a:bodyPr>
          <a:lstStyle/>
          <a:p>
            <a:r>
              <a:rPr lang="en-CA" i="1" dirty="0" smtClean="0"/>
              <a:t>“Don’t wait for your JTEs to come to you. Be proactive and engage first” – Janice </a:t>
            </a:r>
            <a:r>
              <a:rPr lang="en-CA" i="1" dirty="0" err="1" smtClean="0"/>
              <a:t>Laureano</a:t>
            </a:r>
            <a:r>
              <a:rPr lang="en-CA" i="1" dirty="0" smtClean="0"/>
              <a:t>, 5</a:t>
            </a:r>
            <a:r>
              <a:rPr lang="en-CA" i="1" baseline="30000" dirty="0" smtClean="0"/>
              <a:t>th</a:t>
            </a:r>
            <a:r>
              <a:rPr lang="en-CA" i="1" dirty="0" smtClean="0"/>
              <a:t> </a:t>
            </a:r>
            <a:r>
              <a:rPr lang="en-CA" i="1" dirty="0" err="1" smtClean="0"/>
              <a:t>yr</a:t>
            </a:r>
            <a:r>
              <a:rPr lang="en-CA" i="1" dirty="0" smtClean="0"/>
              <a:t>, PA</a:t>
            </a:r>
          </a:p>
          <a:p>
            <a:r>
              <a:rPr lang="en-CA" i="1" dirty="0" smtClean="0"/>
              <a:t>“Be flexible and compromise” – Jess </a:t>
            </a:r>
            <a:r>
              <a:rPr lang="en-CA" i="1" dirty="0" err="1" smtClean="0"/>
              <a:t>Mancoo</a:t>
            </a:r>
            <a:r>
              <a:rPr lang="en-CA" i="1" dirty="0" smtClean="0"/>
              <a:t>, 3</a:t>
            </a:r>
            <a:r>
              <a:rPr lang="en-CA" i="1" baseline="30000" dirty="0" smtClean="0"/>
              <a:t>rd</a:t>
            </a:r>
            <a:r>
              <a:rPr lang="en-CA" i="1" dirty="0" smtClean="0"/>
              <a:t> </a:t>
            </a:r>
            <a:r>
              <a:rPr lang="en-CA" i="1" dirty="0" err="1" smtClean="0"/>
              <a:t>yr</a:t>
            </a:r>
            <a:r>
              <a:rPr lang="en-CA" i="1" dirty="0"/>
              <a:t> </a:t>
            </a:r>
            <a:r>
              <a:rPr lang="en-CA" i="1" dirty="0" smtClean="0"/>
              <a:t>ES/JHS</a:t>
            </a:r>
          </a:p>
          <a:p>
            <a:r>
              <a:rPr lang="en-CA" i="1" dirty="0" smtClean="0"/>
              <a:t>“Make sure there’s a flow, and that both you and your JTE know what you’ll be doing” – Ben </a:t>
            </a:r>
            <a:r>
              <a:rPr lang="en-CA" i="1" dirty="0" err="1" smtClean="0"/>
              <a:t>Kohanski</a:t>
            </a:r>
            <a:r>
              <a:rPr lang="en-CA" i="1" dirty="0" smtClean="0"/>
              <a:t>, 2</a:t>
            </a:r>
            <a:r>
              <a:rPr lang="en-CA" i="1" baseline="30000" dirty="0" smtClean="0"/>
              <a:t>nd</a:t>
            </a:r>
            <a:r>
              <a:rPr lang="en-CA" i="1" dirty="0" smtClean="0"/>
              <a:t> </a:t>
            </a:r>
            <a:r>
              <a:rPr lang="en-CA" i="1" dirty="0" err="1" smtClean="0"/>
              <a:t>yr</a:t>
            </a:r>
            <a:r>
              <a:rPr lang="en-CA" i="1" dirty="0" smtClean="0"/>
              <a:t> ES/JHS</a:t>
            </a:r>
          </a:p>
          <a:p>
            <a:r>
              <a:rPr lang="en-CA" i="1" dirty="0" smtClean="0"/>
              <a:t>“Keep activities simple and easy to explain” – Will Norton, 2</a:t>
            </a:r>
            <a:r>
              <a:rPr lang="en-CA" i="1" baseline="30000" dirty="0" smtClean="0"/>
              <a:t>nd</a:t>
            </a:r>
            <a:r>
              <a:rPr lang="en-CA" i="1" dirty="0" smtClean="0"/>
              <a:t> </a:t>
            </a:r>
            <a:r>
              <a:rPr lang="en-CA" i="1" dirty="0" err="1" smtClean="0"/>
              <a:t>yr</a:t>
            </a:r>
            <a:r>
              <a:rPr lang="en-CA" i="1" dirty="0" smtClean="0"/>
              <a:t> ES/JHS</a:t>
            </a:r>
          </a:p>
          <a:p>
            <a:r>
              <a:rPr lang="en-CA" i="1" dirty="0" smtClean="0"/>
              <a:t>“Start from where you’re comfortable and expand your comfort zone” – Daniel Taylor, 2</a:t>
            </a:r>
            <a:r>
              <a:rPr lang="en-CA" i="1" baseline="30000" dirty="0" smtClean="0"/>
              <a:t>nd</a:t>
            </a:r>
            <a:r>
              <a:rPr lang="en-CA" i="1" dirty="0" smtClean="0"/>
              <a:t> </a:t>
            </a:r>
            <a:r>
              <a:rPr lang="en-CA" i="1" dirty="0" err="1" smtClean="0"/>
              <a:t>yr</a:t>
            </a:r>
            <a:r>
              <a:rPr lang="en-CA" i="1" dirty="0" smtClean="0"/>
              <a:t> HS</a:t>
            </a:r>
          </a:p>
          <a:p>
            <a:r>
              <a:rPr lang="en-CA" i="1" dirty="0" smtClean="0"/>
              <a:t>“If you notice a problem, roll with it and work out a solution for the next time” – Iris Cheung, 2</a:t>
            </a:r>
            <a:r>
              <a:rPr lang="en-CA" i="1" baseline="30000" dirty="0" smtClean="0"/>
              <a:t>nd</a:t>
            </a:r>
            <a:r>
              <a:rPr lang="en-CA" i="1" dirty="0" smtClean="0"/>
              <a:t> </a:t>
            </a:r>
            <a:r>
              <a:rPr lang="en-CA" i="1" dirty="0" err="1" smtClean="0"/>
              <a:t>yr</a:t>
            </a:r>
            <a:r>
              <a:rPr lang="en-CA" i="1" dirty="0" smtClean="0"/>
              <a:t> ES/JHS</a:t>
            </a:r>
          </a:p>
          <a:p>
            <a:r>
              <a:rPr lang="en-CA" i="1" dirty="0" smtClean="0"/>
              <a:t>“Fill a lesson with no more than 3 activities” – Eric </a:t>
            </a:r>
            <a:r>
              <a:rPr lang="en-CA" i="1" dirty="0" err="1" smtClean="0"/>
              <a:t>Kortschak</a:t>
            </a:r>
            <a:r>
              <a:rPr lang="en-CA" i="1" dirty="0" smtClean="0"/>
              <a:t>, 3</a:t>
            </a:r>
            <a:r>
              <a:rPr lang="en-CA" i="1" baseline="30000" dirty="0" smtClean="0"/>
              <a:t>rd</a:t>
            </a:r>
            <a:r>
              <a:rPr lang="en-CA" i="1" dirty="0" smtClean="0"/>
              <a:t> </a:t>
            </a:r>
            <a:r>
              <a:rPr lang="en-CA" i="1" dirty="0" err="1" smtClean="0"/>
              <a:t>yr</a:t>
            </a:r>
            <a:r>
              <a:rPr lang="en-CA" i="1" dirty="0" smtClean="0"/>
              <a:t> ES/JHS</a:t>
            </a:r>
          </a:p>
          <a:p>
            <a:r>
              <a:rPr lang="en-CA" i="1" dirty="0" smtClean="0"/>
              <a:t>“Adapt to your JTE’s teaching styles and methods.  Ask the When, Where, How, What, Who” – Matthew Headland, 5</a:t>
            </a:r>
            <a:r>
              <a:rPr lang="en-CA" i="1" baseline="30000" dirty="0" smtClean="0"/>
              <a:t>th</a:t>
            </a:r>
            <a:r>
              <a:rPr lang="en-CA" i="1" dirty="0" smtClean="0"/>
              <a:t> </a:t>
            </a:r>
            <a:r>
              <a:rPr lang="en-CA" i="1" dirty="0" err="1" smtClean="0"/>
              <a:t>yr</a:t>
            </a:r>
            <a:r>
              <a:rPr lang="en-CA" i="1" dirty="0" smtClean="0"/>
              <a:t> ES/JHS</a:t>
            </a:r>
          </a:p>
          <a:p>
            <a:endParaRPr lang="en-CA" i="1" dirty="0"/>
          </a:p>
        </p:txBody>
      </p:sp>
    </p:spTree>
    <p:extLst>
      <p:ext uri="{BB962C8B-B14F-4D97-AF65-F5344CB8AC3E}">
        <p14:creationId xmlns:p14="http://schemas.microsoft.com/office/powerpoint/2010/main" val="1682277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74057" tIns="37029" rIns="74057" bIns="37029">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Step 2: Find out what you'll cover</a:t>
            </a:r>
          </a:p>
        </p:txBody>
      </p:sp>
      <p:sp>
        <p:nvSpPr>
          <p:cNvPr id="4" name="Content Placeholder 2"/>
          <p:cNvSpPr txBox="1">
            <a:spLocks/>
          </p:cNvSpPr>
          <p:nvPr/>
        </p:nvSpPr>
        <p:spPr>
          <a:xfrm>
            <a:off x="1435608" y="1085850"/>
            <a:ext cx="7498080" cy="3600450"/>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CA" dirty="0" smtClean="0"/>
              <a:t>Lesson types</a:t>
            </a:r>
          </a:p>
          <a:p>
            <a:pPr lvl="1"/>
            <a:r>
              <a:rPr lang="en-CA" dirty="0" smtClean="0"/>
              <a:t>Grammar points</a:t>
            </a:r>
          </a:p>
          <a:p>
            <a:pPr lvl="1"/>
            <a:r>
              <a:rPr lang="en-CA" dirty="0" smtClean="0"/>
              <a:t>Reading practice</a:t>
            </a:r>
          </a:p>
          <a:p>
            <a:pPr lvl="1"/>
            <a:r>
              <a:rPr lang="en-CA" dirty="0" smtClean="0"/>
              <a:t>Listening practice</a:t>
            </a:r>
          </a:p>
          <a:p>
            <a:pPr lvl="1"/>
            <a:r>
              <a:rPr lang="en-CA" dirty="0" smtClean="0"/>
              <a:t>Conversation practice</a:t>
            </a:r>
          </a:p>
          <a:p>
            <a:pPr lvl="1"/>
            <a:r>
              <a:rPr lang="en-CA" dirty="0" smtClean="0"/>
              <a:t>Review</a:t>
            </a:r>
          </a:p>
          <a:p>
            <a:r>
              <a:rPr lang="en-CA" dirty="0" smtClean="0"/>
              <a:t>Ask if the students have learned the material yet</a:t>
            </a:r>
          </a:p>
          <a:p>
            <a:r>
              <a:rPr lang="en-CA" dirty="0" smtClean="0"/>
              <a:t>See if your JTE has suggestions or something specific in mind they want to do</a:t>
            </a:r>
            <a:endParaRPr lang="en-CA" dirty="0"/>
          </a:p>
        </p:txBody>
      </p:sp>
    </p:spTree>
    <p:extLst>
      <p:ext uri="{BB962C8B-B14F-4D97-AF65-F5344CB8AC3E}">
        <p14:creationId xmlns:p14="http://schemas.microsoft.com/office/powerpoint/2010/main" val="321757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74057" tIns="37029" rIns="74057" bIns="37029"/>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Step 3: Create the Lesson Plan</a:t>
            </a:r>
          </a:p>
        </p:txBody>
      </p:sp>
      <p:sp>
        <p:nvSpPr>
          <p:cNvPr id="5" name="Text Placeholder 4"/>
          <p:cNvSpPr txBox="1">
            <a:spLocks noGrp="1"/>
          </p:cNvSpPr>
          <p:nvPr>
            <p:ph type="body" idx="4294967295"/>
          </p:nvPr>
        </p:nvSpPr>
        <p:spPr>
          <a:xfrm>
            <a:off x="331776" y="1368720"/>
            <a:ext cx="8228110" cy="490367"/>
          </a:xfrm>
        </p:spPr>
        <p:txBody>
          <a:bodyPr lIns="74057" tIns="37029" rIns="74057" bIns="37029">
            <a:normAutofit fontScale="92500" lnSpcReduction="10000"/>
          </a:bodyPr>
          <a:lstStyle>
            <a:defPPr marL="432000" marR="0" lvl="0" indent="-324000">
              <a:spcBef>
                <a:spcPts val="0"/>
              </a:spcBef>
              <a:spcAft>
                <a:spcPts val="1417"/>
              </a:spcAft>
              <a:buClr>
                <a:srgbClr val="FFFF00"/>
              </a:buClr>
              <a:buSzPct val="45000"/>
              <a:buFont typeface="StarSymbol"/>
              <a:buNone/>
              <a:defRPr lang="en-US"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FF00"/>
              </a:buClr>
              <a:buSzPct val="45000"/>
              <a:buFont typeface="StarSymbol"/>
              <a:buChar char="●"/>
              <a:defRPr lang="en-US"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FF00"/>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FF00"/>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FF00"/>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FF00"/>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FF00"/>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FF00"/>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FF00"/>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FF00"/>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lvl="0" algn="ctr">
              <a:buNone/>
            </a:pPr>
            <a:r>
              <a:rPr lang="en-US" dirty="0">
                <a:solidFill>
                  <a:schemeClr val="tx1"/>
                </a:solidFill>
              </a:rPr>
              <a:t>Things to consider when planning:</a:t>
            </a:r>
          </a:p>
        </p:txBody>
      </p:sp>
      <p:sp>
        <p:nvSpPr>
          <p:cNvPr id="6" name="Content Placeholder 2"/>
          <p:cNvSpPr txBox="1">
            <a:spLocks/>
          </p:cNvSpPr>
          <p:nvPr/>
        </p:nvSpPr>
        <p:spPr>
          <a:xfrm>
            <a:off x="1151620" y="1923678"/>
            <a:ext cx="3564396" cy="2808362"/>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CA" dirty="0" smtClean="0"/>
              <a:t>Class length</a:t>
            </a:r>
          </a:p>
          <a:p>
            <a:pPr lvl="1"/>
            <a:r>
              <a:rPr lang="en-CA" dirty="0" smtClean="0"/>
              <a:t>45 vs 50 min</a:t>
            </a:r>
          </a:p>
          <a:p>
            <a:r>
              <a:rPr lang="en-CA" dirty="0" smtClean="0"/>
              <a:t>Activity time/lesson schedule</a:t>
            </a:r>
          </a:p>
          <a:p>
            <a:r>
              <a:rPr lang="en-CA" dirty="0" smtClean="0"/>
              <a:t>Warm up activities</a:t>
            </a:r>
          </a:p>
          <a:p>
            <a:r>
              <a:rPr lang="en-CA" dirty="0" smtClean="0"/>
              <a:t>Transitions</a:t>
            </a:r>
          </a:p>
          <a:p>
            <a:r>
              <a:rPr lang="en-CA" dirty="0" smtClean="0"/>
              <a:t>Directions</a:t>
            </a:r>
            <a:endParaRPr lang="en-CA" dirty="0"/>
          </a:p>
        </p:txBody>
      </p:sp>
      <p:sp>
        <p:nvSpPr>
          <p:cNvPr id="7" name="Content Placeholder 2"/>
          <p:cNvSpPr txBox="1">
            <a:spLocks/>
          </p:cNvSpPr>
          <p:nvPr/>
        </p:nvSpPr>
        <p:spPr>
          <a:xfrm>
            <a:off x="5004048" y="1905073"/>
            <a:ext cx="4139952" cy="2808362"/>
          </a:xfrm>
          <a:prstGeom prst="rect">
            <a:avLst/>
          </a:prstGeom>
        </p:spPr>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CA" dirty="0" smtClean="0"/>
              <a:t>Materials</a:t>
            </a:r>
          </a:p>
          <a:p>
            <a:r>
              <a:rPr lang="en-CA" dirty="0" smtClean="0"/>
              <a:t>Activities</a:t>
            </a:r>
          </a:p>
          <a:p>
            <a:r>
              <a:rPr lang="en-CA" dirty="0" smtClean="0"/>
              <a:t>JTE’s role</a:t>
            </a:r>
          </a:p>
          <a:p>
            <a:r>
              <a:rPr lang="en-CA" dirty="0" smtClean="0"/>
              <a:t>What period is the class</a:t>
            </a:r>
          </a:p>
          <a:p>
            <a:r>
              <a:rPr lang="en-CA" dirty="0" smtClean="0"/>
              <a:t>Class attitude</a:t>
            </a:r>
          </a:p>
          <a:p>
            <a:r>
              <a:rPr lang="en-CA" dirty="0" smtClean="0"/>
              <a:t>Class/activity goals</a:t>
            </a:r>
            <a:endParaRPr lang="en-CA" dirty="0"/>
          </a:p>
        </p:txBody>
      </p:sp>
    </p:spTree>
    <p:extLst>
      <p:ext uri="{BB962C8B-B14F-4D97-AF65-F5344CB8AC3E}">
        <p14:creationId xmlns:p14="http://schemas.microsoft.com/office/powerpoint/2010/main" val="3651683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4: Iterate and Improve</a:t>
            </a:r>
            <a:endParaRPr lang="en-CA" dirty="0"/>
          </a:p>
        </p:txBody>
      </p:sp>
      <p:sp>
        <p:nvSpPr>
          <p:cNvPr id="3" name="Content Placeholder 2"/>
          <p:cNvSpPr>
            <a:spLocks noGrp="1"/>
          </p:cNvSpPr>
          <p:nvPr>
            <p:ph idx="1"/>
          </p:nvPr>
        </p:nvSpPr>
        <p:spPr/>
        <p:txBody>
          <a:bodyPr>
            <a:normAutofit fontScale="92500"/>
          </a:bodyPr>
          <a:lstStyle/>
          <a:p>
            <a:pPr lvl="0"/>
            <a:r>
              <a:rPr lang="en-US" dirty="0"/>
              <a:t>Reflect on your lessons once you've finished</a:t>
            </a:r>
          </a:p>
          <a:p>
            <a:pPr lvl="1" hangingPunct="0"/>
            <a:r>
              <a:rPr lang="en-US" dirty="0"/>
              <a:t>What worked and what didn't?</a:t>
            </a:r>
          </a:p>
          <a:p>
            <a:pPr lvl="1" hangingPunct="0"/>
            <a:r>
              <a:rPr lang="en-US" dirty="0"/>
              <a:t>How did the class react?</a:t>
            </a:r>
          </a:p>
          <a:p>
            <a:pPr lvl="1" hangingPunct="0"/>
            <a:r>
              <a:rPr lang="en-US" dirty="0"/>
              <a:t>What does your JTE think about it?</a:t>
            </a:r>
          </a:p>
          <a:p>
            <a:pPr lvl="0"/>
            <a:r>
              <a:rPr lang="en-US" sz="2300" dirty="0"/>
              <a:t>Make concrete changes- even if they're small</a:t>
            </a:r>
          </a:p>
          <a:p>
            <a:pPr lvl="0"/>
            <a:r>
              <a:rPr lang="en-US" sz="2300" dirty="0"/>
              <a:t>Keep notes on all of your classes to help plan in the future.</a:t>
            </a:r>
          </a:p>
          <a:p>
            <a:pPr lvl="0"/>
            <a:r>
              <a:rPr lang="en-US" sz="2300" dirty="0"/>
              <a:t>Iterate on lesson planning itself.</a:t>
            </a:r>
          </a:p>
          <a:p>
            <a:pPr lvl="0"/>
            <a:r>
              <a:rPr lang="en-US" sz="2300" dirty="0"/>
              <a:t>Use your self-introduction lesson as a testing ground</a:t>
            </a:r>
            <a:r>
              <a:rPr lang="en-US" sz="2300" dirty="0" smtClean="0"/>
              <a:t>.</a:t>
            </a:r>
            <a:endParaRPr lang="en-US" sz="2300" dirty="0"/>
          </a:p>
        </p:txBody>
      </p:sp>
    </p:spTree>
    <p:extLst>
      <p:ext uri="{BB962C8B-B14F-4D97-AF65-F5344CB8AC3E}">
        <p14:creationId xmlns:p14="http://schemas.microsoft.com/office/powerpoint/2010/main" val="205573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 Plan Skeleton</a:t>
            </a:r>
            <a:endParaRPr lang="en-CA" dirty="0"/>
          </a:p>
        </p:txBody>
      </p:sp>
      <p:sp>
        <p:nvSpPr>
          <p:cNvPr id="3" name="Content Placeholder 2"/>
          <p:cNvSpPr>
            <a:spLocks noGrp="1"/>
          </p:cNvSpPr>
          <p:nvPr>
            <p:ph idx="1"/>
          </p:nvPr>
        </p:nvSpPr>
        <p:spPr/>
        <p:txBody>
          <a:bodyPr/>
          <a:lstStyle/>
          <a:p>
            <a:r>
              <a:rPr lang="en-CA" dirty="0" smtClean="0"/>
              <a:t>Greetings</a:t>
            </a:r>
          </a:p>
          <a:p>
            <a:r>
              <a:rPr lang="en-CA" dirty="0" smtClean="0"/>
              <a:t>Warm-up</a:t>
            </a:r>
          </a:p>
          <a:p>
            <a:r>
              <a:rPr lang="en-CA" dirty="0" smtClean="0"/>
              <a:t>Main Activity 1</a:t>
            </a:r>
          </a:p>
          <a:p>
            <a:r>
              <a:rPr lang="en-CA" dirty="0" smtClean="0"/>
              <a:t>Main Activity 2 (if necessary)</a:t>
            </a:r>
          </a:p>
          <a:p>
            <a:r>
              <a:rPr lang="en-CA" dirty="0" smtClean="0"/>
              <a:t>Closing</a:t>
            </a:r>
            <a:endParaRPr lang="en-CA" dirty="0"/>
          </a:p>
        </p:txBody>
      </p:sp>
    </p:spTree>
    <p:extLst>
      <p:ext uri="{BB962C8B-B14F-4D97-AF65-F5344CB8AC3E}">
        <p14:creationId xmlns:p14="http://schemas.microsoft.com/office/powerpoint/2010/main" val="85794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四角形 37"/>
          <p:cNvSpPr>
            <a:spLocks noGrp="1"/>
          </p:cNvSpPr>
          <p:nvPr>
            <p:ph type="title"/>
          </p:nvPr>
        </p:nvSpPr>
        <p:spPr>
          <a:prstGeom prst="rect">
            <a:avLst/>
          </a:prstGeom>
        </p:spPr>
        <p:txBody>
          <a:bodyPr>
            <a:normAutofit/>
          </a:bodyPr>
          <a:lstStyle/>
          <a:p>
            <a:r>
              <a:rPr kumimoji="1" lang="ja-JP" altLang="en-US"/>
              <a:t>Greetings </a:t>
            </a:r>
          </a:p>
        </p:txBody>
      </p:sp>
      <p:sp>
        <p:nvSpPr>
          <p:cNvPr id="1114" name="四角形 38"/>
          <p:cNvSpPr>
            <a:spLocks noGrp="1"/>
          </p:cNvSpPr>
          <p:nvPr>
            <p:ph idx="1"/>
          </p:nvPr>
        </p:nvSpPr>
        <p:spPr>
          <a:prstGeom prst="rect">
            <a:avLst/>
          </a:prstGeom>
        </p:spPr>
        <p:txBody>
          <a:bodyPr>
            <a:normAutofit/>
          </a:bodyPr>
          <a:lstStyle/>
          <a:p>
            <a:r>
              <a:rPr kumimoji="1" lang="ja-JP" altLang="en-US" dirty="0"/>
              <a:t>Hello/Good morning/Good </a:t>
            </a:r>
            <a:r>
              <a:rPr kumimoji="1" lang="ja-JP" altLang="en-US" dirty="0" smtClean="0"/>
              <a:t>afternoon</a:t>
            </a:r>
            <a:r>
              <a:rPr kumimoji="1" lang="en-CA" altLang="ja-JP" dirty="0" smtClean="0"/>
              <a:t>!</a:t>
            </a:r>
            <a:endParaRPr kumimoji="1" lang="ja-JP" altLang="en-US" dirty="0"/>
          </a:p>
          <a:p>
            <a:r>
              <a:rPr kumimoji="1" lang="ja-JP" altLang="en-US" dirty="0"/>
              <a:t>How are you</a:t>
            </a:r>
            <a:r>
              <a:rPr kumimoji="1" lang="ja-JP" altLang="en-US" dirty="0" smtClean="0"/>
              <a:t>? </a:t>
            </a:r>
            <a:r>
              <a:rPr kumimoji="1" lang="en-CA" altLang="ja-JP" dirty="0" smtClean="0"/>
              <a:t>I’m ~</a:t>
            </a:r>
            <a:endParaRPr kumimoji="1" lang="ja-JP" altLang="en-US" dirty="0"/>
          </a:p>
          <a:p>
            <a:r>
              <a:rPr kumimoji="1" lang="ja-JP" altLang="en-US" dirty="0"/>
              <a:t>What day is today</a:t>
            </a:r>
            <a:r>
              <a:rPr kumimoji="1" lang="ja-JP" altLang="en-US" dirty="0" smtClean="0"/>
              <a:t>? </a:t>
            </a:r>
            <a:r>
              <a:rPr kumimoji="1" lang="en-CA" altLang="ja-JP" dirty="0" smtClean="0"/>
              <a:t>It’s ~</a:t>
            </a:r>
            <a:endParaRPr kumimoji="1" lang="ja-JP" altLang="en-US" dirty="0"/>
          </a:p>
          <a:p>
            <a:r>
              <a:rPr kumimoji="1" lang="ja-JP" altLang="en-US" dirty="0"/>
              <a:t>How is the weather?</a:t>
            </a:r>
          </a:p>
          <a:p>
            <a:r>
              <a:rPr kumimoji="1" lang="ja-JP" altLang="en-US" dirty="0"/>
              <a:t>Review previously taught grammar points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四角形 42"/>
          <p:cNvSpPr>
            <a:spLocks noGrp="1"/>
          </p:cNvSpPr>
          <p:nvPr>
            <p:ph type="title"/>
          </p:nvPr>
        </p:nvSpPr>
        <p:spPr>
          <a:prstGeom prst="rect">
            <a:avLst/>
          </a:prstGeom>
        </p:spPr>
        <p:txBody>
          <a:bodyPr>
            <a:normAutofit/>
          </a:bodyPr>
          <a:lstStyle/>
          <a:p>
            <a:r>
              <a:rPr kumimoji="1" lang="ja-JP" altLang="en-US"/>
              <a:t>Warm-up</a:t>
            </a:r>
          </a:p>
        </p:txBody>
      </p:sp>
      <p:sp>
        <p:nvSpPr>
          <p:cNvPr id="1117" name="四角形 43"/>
          <p:cNvSpPr>
            <a:spLocks noGrp="1"/>
          </p:cNvSpPr>
          <p:nvPr>
            <p:ph idx="1"/>
          </p:nvPr>
        </p:nvSpPr>
        <p:spPr>
          <a:prstGeom prst="rect">
            <a:avLst/>
          </a:prstGeom>
        </p:spPr>
        <p:txBody>
          <a:bodyPr>
            <a:normAutofit/>
          </a:bodyPr>
          <a:lstStyle/>
          <a:p>
            <a:r>
              <a:rPr kumimoji="1" lang="en-CA" altLang="ja-JP" dirty="0" smtClean="0"/>
              <a:t>Review</a:t>
            </a:r>
          </a:p>
          <a:p>
            <a:r>
              <a:rPr kumimoji="1" lang="en-CA" altLang="ja-JP" dirty="0" smtClean="0"/>
              <a:t>Short activity</a:t>
            </a:r>
          </a:p>
          <a:p>
            <a:r>
              <a:rPr kumimoji="1" lang="ja-JP" altLang="en-US" dirty="0" smtClean="0"/>
              <a:t>Depending </a:t>
            </a:r>
            <a:r>
              <a:rPr kumimoji="1" lang="ja-JP" altLang="en-US" dirty="0"/>
              <a:t>on the class mood that particular day, start with something either </a:t>
            </a:r>
          </a:p>
          <a:p>
            <a:pPr marL="914400" lvl="1"/>
            <a:r>
              <a:rPr kumimoji="1" lang="ja-JP" altLang="en-US" dirty="0"/>
              <a:t>active</a:t>
            </a:r>
          </a:p>
          <a:p>
            <a:pPr marL="914400" lvl="1"/>
            <a:r>
              <a:rPr kumimoji="1" lang="ja-JP" altLang="en-US" dirty="0"/>
              <a:t>passive</a:t>
            </a:r>
          </a:p>
          <a:p>
            <a:endParaRPr kumimoji="1" lang="ja-JP" altLang="en-US" dirty="0"/>
          </a:p>
          <a:p>
            <a:pPr marL="914400" lvl="1"/>
            <a:endParaRPr kumimoji="1" lang="ja-JP" altLang="en-US" dirty="0"/>
          </a:p>
          <a:p>
            <a:pPr marL="914400" lvl="1"/>
            <a:endParaRPr kumimoji="1" lang="ja-JP"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168</TotalTime>
  <Words>3418</Words>
  <Application>Microsoft Office PowerPoint</Application>
  <PresentationFormat>On-screen Show (16:9)</PresentationFormat>
  <Paragraphs>351</Paragraphs>
  <Slides>39</Slides>
  <Notes>23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JHS/ES Lesson-Planning</vt:lpstr>
      <vt:lpstr>4 Steps to Effective Lesson Planning in JHS</vt:lpstr>
      <vt:lpstr>Step 1: Find out when you have class</vt:lpstr>
      <vt:lpstr>Step 2: Find out what you'll cover</vt:lpstr>
      <vt:lpstr>Step 3: Create the Lesson Plan</vt:lpstr>
      <vt:lpstr>Step 4: Iterate and Improve</vt:lpstr>
      <vt:lpstr>Lesson Plan Skeleton</vt:lpstr>
      <vt:lpstr>Greetings </vt:lpstr>
      <vt:lpstr>Warm-up</vt:lpstr>
      <vt:lpstr>Active</vt:lpstr>
      <vt:lpstr>Passive</vt:lpstr>
      <vt:lpstr>Main Activity</vt:lpstr>
      <vt:lpstr>Students’ comfort level</vt:lpstr>
      <vt:lpstr>Learning Stages</vt:lpstr>
      <vt:lpstr>Example: Shapes</vt:lpstr>
      <vt:lpstr>Example: Shapes</vt:lpstr>
      <vt:lpstr>Example: Shapes</vt:lpstr>
      <vt:lpstr>Example: Shapes</vt:lpstr>
      <vt:lpstr>Wrap-up</vt:lpstr>
      <vt:lpstr>Classroom English</vt:lpstr>
      <vt:lpstr>Lesson Plan Example</vt:lpstr>
      <vt:lpstr>Lesson Plan Example</vt:lpstr>
      <vt:lpstr>Lesson Plan Example</vt:lpstr>
      <vt:lpstr>Lesson Plan Example</vt:lpstr>
      <vt:lpstr>Filler games</vt:lpstr>
      <vt:lpstr>Tips</vt:lpstr>
      <vt:lpstr>Team teaching</vt:lpstr>
      <vt:lpstr>Challenges of Team-Teaching</vt:lpstr>
      <vt:lpstr>Teaching Styles &amp; Expectations</vt:lpstr>
      <vt:lpstr>Communciation</vt:lpstr>
      <vt:lpstr>I want you to…</vt:lpstr>
      <vt:lpstr>I want you to do everything!</vt:lpstr>
      <vt:lpstr>Fundamental JTE/HRT roles</vt:lpstr>
      <vt:lpstr>Do it exactly like this!</vt:lpstr>
      <vt:lpstr>Overt method</vt:lpstr>
      <vt:lpstr>Passive method</vt:lpstr>
      <vt:lpstr>Your JTE/HRT will know better than you…</vt:lpstr>
      <vt:lpstr>CAUTION AND PRO-TIPS</vt:lpstr>
      <vt:lpstr>Advice from JETs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ES/JHS Lesson-Planning</dc:title>
  <dc:creator>SHEEN TIFFANY</dc:creator>
  <cp:lastModifiedBy>Tiffany SuYu</cp:lastModifiedBy>
  <cp:revision>172</cp:revision>
  <dcterms:created xsi:type="dcterms:W3CDTF">2016-07-11T06:16:52Z</dcterms:created>
  <dcterms:modified xsi:type="dcterms:W3CDTF">2016-07-31T13:33:11Z</dcterms:modified>
</cp:coreProperties>
</file>