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タイトル スライド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6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タイトルと 縦書きテキスト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lvl="4" marL="155448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lvl="6" marL="192024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lvl="7" marL="210312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286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縦書きタイトルと 縦書きテキスト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lvl="4" marL="155448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lvl="6" marL="192024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lvl="7" marL="210312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286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タイトルとコンテンツ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lvl="4" marL="155448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lvl="6" marL="192024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lvl="7" marL="210312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286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2 つのコンテンツ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3429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1280" lvl="1" marL="64008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4139" lvl="2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4460" lvl="3" marL="128016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380" lvl="4" marL="155448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" lvl="5" marL="17373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1120" lvl="7" marL="21031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28600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3429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1280" lvl="1" marL="64008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4139" lvl="2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4460" lvl="3" marL="128016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380" lvl="4" marL="155448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" lvl="5" marL="17373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1120" lvl="7" marL="21031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28600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比較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1439" lvl="6" marL="1920240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3820" lvl="7" marL="210312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1439" lvl="6" marL="1920240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3820" lvl="7" marL="210312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タイトル付きの コンテンツ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Cambria"/>
              <a:buNone/>
              <a:defRPr b="1" i="0" sz="2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lvl="4" marL="155448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lvl="6" marL="192024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lvl="7" marL="210312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286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セクション見出し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3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2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タイトルのみ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白紙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タイトル付きの図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Cambria"/>
              <a:buNone/>
              <a:defRPr b="1" i="0" sz="2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2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5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3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9" name="Shape 69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lvl="4" marL="155448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lvl="6" marL="192024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lvl="7" marL="210312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286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" name="Shape 11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Relationship Id="rId4" Type="http://schemas.openxmlformats.org/officeDocument/2006/relationships/image" Target="../media/image06.jpg"/><Relationship Id="rId5" Type="http://schemas.openxmlformats.org/officeDocument/2006/relationships/image" Target="../media/image00.jpg"/><Relationship Id="rId6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6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 Gentleman’s Guide to Life in Japan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Your Supervisor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careful with your expectations for your supervisor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Supervisors will come in all shapes and sizes</a:t>
            </a:r>
          </a:p>
          <a:p>
            <a:pPr indent="-231139" lvl="2" marL="1005839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Helpful, disdainful, very competent, incompetent, interested in your life, not available at all, etc.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establish what kind of relationship you can expect early on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 not get along with your supervisor: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become more independent from them </a:t>
            </a:r>
          </a:p>
          <a:p>
            <a:pPr indent="-231139" lvl="2" marL="1005839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to other teachers or friends for advice and help on issues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that your supervisor may change in April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necessary, try to discuss things with them after school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to older JETs or your PA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6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Men’s Issues</a:t>
            </a:r>
          </a:p>
        </p:txBody>
      </p:sp>
      <p:sp>
        <p:nvSpPr>
          <p:cNvPr id="165" name="Shape 165"/>
          <p:cNvSpPr txBox="1"/>
          <p:nvPr>
            <p:ph idx="1" type="subTitle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Daily Life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Clothes </a:t>
            </a:r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has trouble? 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over 180cm and 90kg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size 10 feet (29cm+)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Chain stores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Uniqlo, G.U., Aoki 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Recycle shops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 House, Second Street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shopping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www.rakuten.co.jp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www.amazon.com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www.zozotown.com/en</a:t>
            </a:r>
          </a:p>
          <a:p>
            <a:pPr indent="-231140" lvl="2" marL="1005839" marR="0" rtl="0" algn="l">
              <a:lnSpc>
                <a:spcPct val="90000"/>
              </a:lnSpc>
              <a:spcBef>
                <a:spcPts val="333"/>
              </a:spcBef>
              <a:buClr>
                <a:schemeClr val="accent3"/>
              </a:buClr>
              <a:buSzPct val="97941"/>
              <a:buFont typeface="Arial"/>
              <a:buNone/>
            </a:pPr>
            <a:r>
              <a:t/>
            </a:r>
            <a:endParaRPr b="0" i="0" sz="166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Other items</a:t>
            </a:r>
          </a:p>
        </p:txBody>
      </p:sp>
      <p:sp>
        <p:nvSpPr>
          <p:cNvPr id="174" name="Shape 174"/>
          <p:cNvSpPr txBox="1"/>
          <p:nvPr>
            <p:ph idx="4" type="body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Furniture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Nitori, Off House, AEON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setting up your apartment in summer or autumn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Groceries 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Harashin, Cupid, Uoroku, Charenjya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RAs and other JETs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to cook for yourself!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Super Easy Dinner Recipe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80998" y="1719071"/>
            <a:ext cx="8584457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chicken breast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head of broccoli 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rice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 chicken in a toaster oven, set for 10~15 or until cooked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broccoli into bite-sized pieces, put in a bowl, add water, cover said bowl, and microwave for 3 to 4 minutes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broccoli is done, open the instant rice, put it in the microwave and cook for 1 and half to 2 minutes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the chicken out of the toaster oven, serve everything, and enjoy. 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4133" y="1628800"/>
            <a:ext cx="4258266" cy="237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Health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536191"/>
            <a:ext cx="3657600" cy="110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636"/>
              <a:buFont typeface="Arial"/>
              <a:buChar char="•"/>
            </a:pPr>
            <a:r>
              <a:rPr b="0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 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Cooking and a balanced diet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2"/>
              </a:spcBef>
              <a:buClr>
                <a:schemeClr val="accent2"/>
              </a:buClr>
              <a:buSzPct val="97894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Backup easy meals</a:t>
            </a:r>
          </a:p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4419600" y="1536191"/>
            <a:ext cx="3657600" cy="2036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636"/>
              <a:buFont typeface="Arial"/>
              <a:buChar char="•"/>
            </a:pPr>
            <a:r>
              <a:rPr b="0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 schedule 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find a set time to get to sleep every day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 rises very early in Japan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accent3"/>
              </a:buClr>
              <a:buSzPct val="96875"/>
              <a:buFont typeface="Arial"/>
              <a:buChar char="•"/>
            </a:pPr>
            <a:r>
              <a:rPr b="0" i="0" lang="en-US" sz="15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 masks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yawning at work, you need to sleep more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34"/>
              </a:spcBef>
              <a:buClr>
                <a:schemeClr val="accent1"/>
              </a:buClr>
              <a:buSzPct val="98636"/>
              <a:buFont typeface="Arial"/>
              <a:buNone/>
            </a:pPr>
            <a:r>
              <a:t/>
            </a:r>
            <a:endParaRPr b="0" i="0" sz="21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457200" y="2624335"/>
            <a:ext cx="36576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something to stay healthy and active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 in winter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towns have a gym, and many teachers play in a sports league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opportunities with other JETs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Niigata runners, Basketball, Soccer, Skiing, Swimming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340"/>
              </a:spcBef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exercise/health groups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419600" y="3789039"/>
            <a:ext cx="3657600" cy="2337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health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lines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AJET Peer Support Group: 050-5534-5566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PAs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in touch with family and friends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when to take a break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76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Bullying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80998" y="1414269"/>
            <a:ext cx="4551000" cy="4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“Gaijin” Bullying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opinions and feelings can often be ignored or looked over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Dancing Bear”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“Americans are all fat” “Australians are criminals”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Microaggressions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Image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“Skinny is best” 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 on skin color, eye color, size of nose, size of penis, etc.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Alcohol Bullying 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foreign guy, people will think you can drink a lot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“An empty glass is a glass waiting to be filled”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1854622"/>
            <a:ext cx="3191558" cy="41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Negative attention</a:t>
            </a:r>
          </a:p>
        </p:txBody>
      </p:sp>
      <p:pic>
        <p:nvPicPr>
          <p:cNvPr id="203" name="Shape 20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461149"/>
            <a:ext cx="3657600" cy="274056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>
            <p:ph idx="2" type="body"/>
          </p:nvPr>
        </p:nvSpPr>
        <p:spPr>
          <a:xfrm>
            <a:off x="4419600" y="1383791"/>
            <a:ext cx="3657600" cy="45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attract a lot of attention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positive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attention includes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Jeering, name-calling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Standoffish behavior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Inappropriate touching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the bigger man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fights at all costs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Dangerous Situations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or notify the police immediately 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rush to get involved yourself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76"/>
              </a:spcBef>
              <a:buClr>
                <a:schemeClr val="accent1"/>
              </a:buClr>
              <a:buSzPct val="99166"/>
              <a:buFont typeface="Arial"/>
              <a:buNone/>
            </a:pPr>
            <a:r>
              <a:t/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Sexual Harassment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1600200"/>
            <a:ext cx="7619999" cy="492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women: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JETs have been sexually harassed and assaulted by women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 is expected to never say “no”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aware of potentially dangerous situations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other men: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Frank talk about your genitals, sexual history, sexual preferences, etc.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men can be very physical and touchy, especially at parties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feel uncomfortable/threatened, act on it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 not have to put up with it, and you are not at fault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aggressor to stop, tell your PA, get other teachers to help, etc.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students: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students may be touchy with you and may try to grab your penis, “kancho” you, or rub your legs, arms, or other parts of your body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uncomfortable, tell your students to stop, and if persists, tell your supervisor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6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Relationships</a:t>
            </a:r>
          </a:p>
        </p:txBody>
      </p:sp>
      <p:sp>
        <p:nvSpPr>
          <p:cNvPr id="216" name="Shape 216"/>
          <p:cNvSpPr txBox="1"/>
          <p:nvPr>
            <p:ph idx="1" type="subTitle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Relationships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67543" y="1540948"/>
            <a:ext cx="4119000" cy="4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assumptions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 are very normal on JET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not automatically become a playboy</a:t>
            </a:r>
          </a:p>
          <a:p>
            <a:pPr indent="-10159" lvl="1" marL="3657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be safe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towns create big rumors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will see who you come home with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rumors are not necessarily based in reality</a:t>
            </a:r>
          </a:p>
          <a:p>
            <a:pPr indent="-10159" lvl="1" marL="365760" marR="0" rtl="0" algn="l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4220" r="2991" t="5489"/>
          <a:stretch/>
        </p:blipFill>
        <p:spPr>
          <a:xfrm>
            <a:off x="4572000" y="2070100"/>
            <a:ext cx="3701517" cy="3879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Today’s Topics</a:t>
            </a:r>
          </a:p>
        </p:txBody>
      </p:sp>
      <p:grpSp>
        <p:nvGrpSpPr>
          <p:cNvPr id="93" name="Shape 93"/>
          <p:cNvGrpSpPr/>
          <p:nvPr/>
        </p:nvGrpSpPr>
        <p:grpSpPr>
          <a:xfrm>
            <a:off x="1830635" y="2072985"/>
            <a:ext cx="5579416" cy="3947122"/>
            <a:chOff x="258290" y="115696"/>
            <a:chExt cx="5579416" cy="3947122"/>
          </a:xfrm>
        </p:grpSpPr>
        <p:sp>
          <p:nvSpPr>
            <p:cNvPr id="94" name="Shape 94"/>
            <p:cNvSpPr/>
            <p:nvPr/>
          </p:nvSpPr>
          <p:spPr>
            <a:xfrm>
              <a:off x="1995784" y="115696"/>
              <a:ext cx="2104429" cy="105221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2026602" y="146515"/>
              <a:ext cx="2042699" cy="9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rIns="87625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Professionalism</a:t>
              </a:r>
            </a:p>
          </p:txBody>
        </p:sp>
        <p:sp>
          <p:nvSpPr>
            <p:cNvPr id="96" name="Shape 96"/>
            <p:cNvSpPr/>
            <p:nvPr/>
          </p:nvSpPr>
          <p:spPr>
            <a:xfrm rot="3541696">
              <a:off x="3368523" y="1905120"/>
              <a:ext cx="1096444" cy="368275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 txBox="1"/>
            <p:nvPr/>
          </p:nvSpPr>
          <p:spPr>
            <a:xfrm rot="3541696">
              <a:off x="3479006" y="1978776"/>
              <a:ext cx="875479" cy="220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3733278" y="3010605"/>
              <a:ext cx="2104429" cy="105221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3764096" y="3041423"/>
              <a:ext cx="2042792" cy="990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rIns="87625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Men’s Issues</a:t>
              </a:r>
            </a:p>
          </p:txBody>
        </p:sp>
        <p:sp>
          <p:nvSpPr>
            <p:cNvPr id="100" name="Shape 100"/>
            <p:cNvSpPr/>
            <p:nvPr/>
          </p:nvSpPr>
          <p:spPr>
            <a:xfrm rot="10800000">
              <a:off x="2499776" y="3352574"/>
              <a:ext cx="1096445" cy="368275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2610258" y="3426230"/>
              <a:ext cx="875479" cy="220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258290" y="3010605"/>
              <a:ext cx="2104429" cy="105221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 txBox="1"/>
            <p:nvPr/>
          </p:nvSpPr>
          <p:spPr>
            <a:xfrm>
              <a:off x="289109" y="3041423"/>
              <a:ext cx="2042792" cy="990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rIns="87625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Relationships</a:t>
              </a:r>
            </a:p>
          </p:txBody>
        </p:sp>
        <p:sp>
          <p:nvSpPr>
            <p:cNvPr id="104" name="Shape 104"/>
            <p:cNvSpPr/>
            <p:nvPr/>
          </p:nvSpPr>
          <p:spPr>
            <a:xfrm rot="-3541696">
              <a:off x="1631030" y="1905121"/>
              <a:ext cx="1096444" cy="368275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 txBox="1"/>
            <p:nvPr/>
          </p:nvSpPr>
          <p:spPr>
            <a:xfrm rot="-3541696">
              <a:off x="1741512" y="1978775"/>
              <a:ext cx="875479" cy="220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Relationships with Japanese Women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80998" y="1719069"/>
            <a:ext cx="4479032" cy="4806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the signs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 doubt, be direct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response = Not interested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Persistence does not guarantee success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may also be confused about your signals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safe sex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have gotten girls pregnant before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have gotten STDs before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Condom use is not as common in Japan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7"/>
              </a:spcBef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women are </a:t>
            </a:r>
            <a:r>
              <a:rPr b="1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easy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14334" r="19000" t="0"/>
          <a:stretch/>
        </p:blipFill>
        <p:spPr>
          <a:xfrm>
            <a:off x="4860032" y="1844824"/>
            <a:ext cx="3456383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Relationships with Other JETs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common part of the JET experience 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heavily affect the JET community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JET community is like a large group of friends</a:t>
            </a:r>
          </a:p>
          <a:p>
            <a:pPr indent="-231139" lvl="2" marL="1005839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bad break-up or fight can change the dynamics of a group of JETs in smaller areas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drama will become other JETs’ drama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 everything, act like an adult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Rumors and secrets spread fast in the JET community </a:t>
            </a:r>
          </a:p>
          <a:p>
            <a:pPr indent="-231139" lvl="2" marL="1005839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treat another JET poorly, people will know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definitely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this person again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Reputations made, even early on, can stick with you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Safe Sex in Japan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57200" y="11430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Condoms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at convenience stores and pharmacies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western condoms, buy online or get shipped from home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and Rakuten have western condoms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larger stores may have them as well (Ex: Don Quixote)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Japanese condoms come un-lubricated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1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ALMOST ALWAYS BIG ENOUGH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Birth control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and commonly used, but slightly less widespread than some western countries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Morning after pill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 prescription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available at certain locations in Niigata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“A Guide to Birth Control Pills in Japan” at www.survivingnjapan.com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STDs in Japan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13716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have caught STDs 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Chlamydia, Gonorrhea, and AIDS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not be dismissed from the JET program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you tell your school or not is your choice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available in Niigata City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Ueno Clinic is anonymous, next to Niigata Station, quick, and fairly cheap. </a:t>
            </a:r>
          </a:p>
          <a:p>
            <a:pPr indent="-231139" lvl="2" marL="1005839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www.ueno.co.jp</a:t>
            </a:r>
          </a:p>
          <a:p>
            <a:pPr indent="-231139" lvl="2" marL="1005839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ranges from 12,000 to 22,000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/>
              <a:t>Japan Healthcare Info offers STD testing by mail in English</a:t>
            </a:r>
          </a:p>
          <a:p>
            <a: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/>
              <a:t>Results are returned via email from http://japanhealthinfo.com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may be available in your area as well</a:t>
            </a:r>
            <a:r>
              <a:rPr lang="en-US"/>
              <a:t> （性病科 - Seibyōka）</a:t>
            </a:r>
          </a:p>
          <a:p>
            <a:pPr indent="-231139" lvl="2" marL="1005839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Doctor patient confidentiality less strict in Japan</a:t>
            </a:r>
          </a:p>
          <a:p>
            <a:pPr indent="-231139" lvl="2" marL="1005839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get tested in your town, your BOE, school, friends, and coworkers may find out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Homosexuality in Japan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1231391"/>
            <a:ext cx="3657600" cy="4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Homosexuality is generally accepted in Japan, but often misunderstood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b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Outright hatred or violence is very rare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b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ignorance is quite common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b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be treated as the butt of jokes at times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Rarely spoken about 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b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may feel uncomfortable if you are very open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b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be asked to hide it from students and the community</a:t>
            </a:r>
          </a:p>
          <a:p>
            <a:pPr indent="-231139" lvl="2" marL="1005839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2012 edition of the “AJET Connect” magazine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36"/>
              </a:spcBef>
              <a:buClr>
                <a:schemeClr val="accent2"/>
              </a:buClr>
              <a:buSzPct val="98764"/>
              <a:buFont typeface="Arial"/>
              <a:buChar char="•"/>
            </a:pPr>
            <a:r>
              <a:rPr b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depend on your school and situation</a:t>
            </a:r>
          </a:p>
        </p:txBody>
      </p:sp>
      <p:sp>
        <p:nvSpPr>
          <p:cNvPr id="255" name="Shape 255"/>
          <p:cNvSpPr txBox="1"/>
          <p:nvPr>
            <p:ph idx="2" type="body"/>
          </p:nvPr>
        </p:nvSpPr>
        <p:spPr>
          <a:xfrm>
            <a:off x="4286566" y="1231391"/>
            <a:ext cx="4038600" cy="4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Char char="•"/>
            </a:pPr>
            <a:r>
              <a:rPr b="1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</a:t>
            </a: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another person 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b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as apparent to Japanese people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823"/>
              <a:buFont typeface="Arial"/>
              <a:buNone/>
            </a:pPr>
            <a:r>
              <a:t/>
            </a:r>
            <a:endParaRPr b="0" i="0" sz="167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Stonewall AJET group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36"/>
              </a:spcBef>
              <a:buClr>
                <a:schemeClr val="accent2"/>
              </a:buClr>
              <a:buSzPct val="98764"/>
              <a:buFont typeface="Arial"/>
              <a:buChar char="•"/>
            </a:pPr>
            <a:r>
              <a:rPr b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http://stonewall.ajet.net/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725" y="3510049"/>
            <a:ext cx="4101474" cy="30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GO FORTH YOUNG GENTLEMEN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Shape 26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28" y="381000"/>
            <a:ext cx="7741343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6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Professionalism</a:t>
            </a:r>
          </a:p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0" y="1565796"/>
            <a:ext cx="6063300" cy="4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Dress well to start, then relax as the year progresses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Button-down/polo and Khakis/Chinos nearly always work 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 dress shirt and tie in your locker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Facial hair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options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Shaven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facial hair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going to shave, keep at it. 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facial hair, keep it clean.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Shower, wash, and use deodorant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deodorant is fairly weak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 deodorant is available on Amazon and Rakuten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8578" r="13560" t="0"/>
          <a:stretch/>
        </p:blipFill>
        <p:spPr>
          <a:xfrm>
            <a:off x="5760805" y="1928926"/>
            <a:ext cx="2691300" cy="46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Appearance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3305" y="1148766"/>
            <a:ext cx="2290500" cy="22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b="0" l="25422" r="0" t="0"/>
          <a:stretch/>
        </p:blipFill>
        <p:spPr>
          <a:xfrm>
            <a:off x="6068257" y="3439280"/>
            <a:ext cx="2280600" cy="22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6">
            <a:alphaModFix/>
          </a:blip>
          <a:srcRect b="0" l="7244" r="16383" t="0"/>
          <a:stretch/>
        </p:blipFill>
        <p:spPr>
          <a:xfrm>
            <a:off x="5852310" y="2061571"/>
            <a:ext cx="2599800" cy="25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Professionalism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1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to work on time!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productive at your desk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levels of work productivity</a:t>
            </a:r>
          </a:p>
          <a:p>
            <a:pPr indent="-347980" lvl="2" marL="982980" marR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Cambria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Work-related: Lesson planning, creating materials</a:t>
            </a:r>
          </a:p>
          <a:p>
            <a:pPr indent="-347980" lvl="2" marL="982980" marR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Cambria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Life-related: Studying Japanese, familiarizing yourself with the school</a:t>
            </a:r>
          </a:p>
          <a:p>
            <a:pPr indent="-347980" lvl="2" marL="982980" marR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Cambria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Inappropriate: Watching movies, playing video games</a:t>
            </a:r>
          </a:p>
          <a:p>
            <a:pPr lvl="0" rtl="0">
              <a:lnSpc>
                <a:spcPct val="90000"/>
              </a:lnSpc>
              <a:spcBef>
                <a:spcPts val="407"/>
              </a:spcBef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/>
              <a:t>Take note of coworkers comments</a:t>
            </a:r>
          </a:p>
          <a:p>
            <a:pPr lvl="1" rtl="0">
              <a:lnSpc>
                <a:spcPct val="9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/>
              <a:t>They may rarely be direct, but they are trying to tell you something</a:t>
            </a:r>
          </a:p>
          <a:p>
            <a:pPr indent="457200" lvl="0" marL="4572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en-US" sz="1665"/>
              <a:t>Ex: “It must be nice to be able to wear what you want,” </a:t>
            </a:r>
          </a:p>
          <a:p>
            <a:pPr indent="457200" lvl="0" marL="4572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en-US" sz="1665"/>
              <a:t>“That book you’re reading looks really interesting!”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communicate with coworkers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may not realize how little you know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or make schedules and plans for the week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Professionalism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231391"/>
            <a:ext cx="3657600" cy="49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636"/>
              <a:buFont typeface="Arial"/>
              <a:buChar char="•"/>
            </a:pPr>
            <a:r>
              <a:rPr b="0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complain to your student or other teachers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problems, bring them up with your supervisor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Later, you may be able to talk honestly with other teachers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accent1"/>
              </a:buClr>
              <a:buSzPct val="98636"/>
              <a:buFont typeface="Arial"/>
              <a:buChar char="•"/>
            </a:pPr>
            <a:r>
              <a:rPr b="0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new to this job and the system will not change just for you</a:t>
            </a:r>
          </a:p>
          <a:p>
            <a:pPr indent="-2286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accent1"/>
              </a:buClr>
              <a:buSzPct val="98636"/>
              <a:buFont typeface="Arial"/>
              <a:buChar char="•"/>
            </a:pPr>
            <a:r>
              <a:rPr b="0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a role model for your students, and a representative for all foreign men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2"/>
              </a:spcBef>
              <a:buClr>
                <a:schemeClr val="accent2"/>
              </a:buClr>
              <a:buSzPct val="97894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you say to your coworkers and students will affect how they see all of us</a:t>
            </a:r>
          </a:p>
        </p:txBody>
      </p:sp>
      <p:pic>
        <p:nvPicPr>
          <p:cNvPr id="134" name="Shape 13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2818355"/>
            <a:ext cx="3657600" cy="202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Etiquette 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get to the teachers office, greet everyone with  “Ohayou Gozaimasu!”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leave, say “O</a:t>
            </a:r>
            <a:r>
              <a:rPr lang="en-US"/>
              <a:t>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aki ni shitsurei shimasu.”</a:t>
            </a:r>
          </a:p>
          <a:p>
            <a:pPr indent="-2286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polite and cheerful</a:t>
            </a:r>
          </a:p>
          <a:p>
            <a:pPr indent="-2286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Yawning and sleeping on the job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are getting enough sleep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tired sometimes is natural, being exhausted every day is not</a:t>
            </a:r>
          </a:p>
          <a:p>
            <a:pPr indent="-231139" lvl="2" marL="1005839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exhausted every day, try to find the reason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Never, ever, ever sleep on the job</a:t>
            </a:r>
          </a:p>
          <a:p>
            <a:pPr indent="-2286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Students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80998" y="1338069"/>
            <a:ext cx="5055000" cy="45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 with students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closer than in many other countries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physically and emotionally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likely be touched, clung to, confessed to, and poked in the butt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Boundaries must still be maintained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of school, do not go anywhere private alone with them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 true of male teachers and female students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Discipline: 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as much power as the JTEs and the kids give you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 all, they are your </a:t>
            </a:r>
            <a:r>
              <a:rPr b="1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your </a:t>
            </a:r>
            <a:r>
              <a:rPr b="1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friends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your </a:t>
            </a:r>
            <a:r>
              <a:rPr b="1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confidants</a:t>
            </a: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b="1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POTENTIAL DATES</a:t>
            </a: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None/>
            </a:pPr>
            <a:r>
              <a:t/>
            </a:r>
            <a:endParaRPr b="1" i="0" sz="166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" lvl="2" marL="640080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t/>
            </a:r>
            <a:endParaRPr b="0" i="0" sz="166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1140" lvl="2" marL="1005839" marR="0" rtl="0" algn="l">
              <a:lnSpc>
                <a:spcPct val="80000"/>
              </a:lnSpc>
              <a:spcBef>
                <a:spcPts val="333"/>
              </a:spcBef>
              <a:buClr>
                <a:schemeClr val="accent3"/>
              </a:buClr>
              <a:buSzPct val="97941"/>
              <a:buFont typeface="Arial"/>
              <a:buNone/>
            </a:pPr>
            <a:r>
              <a:t/>
            </a:r>
            <a:endParaRPr b="0" i="0" sz="166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112" y="1972824"/>
            <a:ext cx="2608244" cy="368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Other teachers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 with other teachers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depend on your situation</a:t>
            </a:r>
          </a:p>
          <a:p>
            <a:pPr indent="-231139" lvl="2" marL="1005839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may be dying to talk to you, or they may not care at all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socialize and get to know them</a:t>
            </a:r>
          </a:p>
          <a:p>
            <a:pPr indent="-231139" lvl="2" marL="1005839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teachers will be able to help you better if you are already friends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proactive if necessary</a:t>
            </a:r>
          </a:p>
          <a:p>
            <a:pPr indent="-231139" lvl="2" marL="1005839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teachers about events, clubs, town information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judged differently than Japanese workers</a:t>
            </a:r>
          </a:p>
          <a:p>
            <a:pPr indent="-231139" lvl="2" marL="1005839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If Yamada-sensei barfs in a toilet, everyone forgets the next day. If you barf in a toilet, you become a legend. </a:t>
            </a:r>
          </a:p>
          <a:p>
            <a:pPr indent="-231139" lvl="2" marL="1005839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at a party, Japan is still Japan, and your boss is still your boss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you may not get along with some of your teachers!</a:t>
            </a:r>
          </a:p>
          <a:p>
            <a:pPr indent="-2311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ナチュラル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