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2"/>
  </p:notesMasterIdLst>
  <p:sldIdLst>
    <p:sldId id="256" r:id="rId2"/>
    <p:sldId id="274" r:id="rId3"/>
    <p:sldId id="275" r:id="rId4"/>
    <p:sldId id="261" r:id="rId5"/>
    <p:sldId id="257" r:id="rId6"/>
    <p:sldId id="258" r:id="rId7"/>
    <p:sldId id="259" r:id="rId8"/>
    <p:sldId id="260" r:id="rId9"/>
    <p:sldId id="272" r:id="rId10"/>
    <p:sldId id="270" r:id="rId11"/>
    <p:sldId id="262" r:id="rId12"/>
    <p:sldId id="273" r:id="rId13"/>
    <p:sldId id="271" r:id="rId14"/>
    <p:sldId id="263" r:id="rId15"/>
    <p:sldId id="264" r:id="rId16"/>
    <p:sldId id="265" r:id="rId17"/>
    <p:sldId id="266" r:id="rId18"/>
    <p:sldId id="267" r:id="rId19"/>
    <p:sldId id="26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AAB13-1069-4D8D-B6BB-400FDCCCC90B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84311-3799-45E5-94A2-693DB742C011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99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546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43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9656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9691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196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6378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406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507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319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918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138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673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038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746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Courtenay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4311-3799-45E5-94A2-693DB742C011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21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50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6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2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94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2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0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408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5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1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3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584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910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A2D710-D193-4C31-A7D1-1E3D409DE2BF}" type="datetimeFigureOut">
              <a:rPr lang="en-NZ" smtClean="0"/>
              <a:pPr/>
              <a:t>18/07/2016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9C315B-E405-4A53-B90B-F1E8AAE7C2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0525" y="2857720"/>
            <a:ext cx="6815669" cy="1515533"/>
          </a:xfrm>
        </p:spPr>
        <p:txBody>
          <a:bodyPr/>
          <a:lstStyle/>
          <a:p>
            <a:r>
              <a:rPr lang="en-NZ" dirty="0"/>
              <a:t>Lesson Planning and Team Teaching…</a:t>
            </a:r>
            <a:br>
              <a:rPr lang="en-NZ" dirty="0"/>
            </a:br>
            <a:r>
              <a:rPr lang="en-NZ" dirty="0"/>
              <a:t>Is it really that scary?</a:t>
            </a:r>
          </a:p>
        </p:txBody>
      </p:sp>
    </p:spTree>
    <p:extLst>
      <p:ext uri="{BB962C8B-B14F-4D97-AF65-F5344CB8AC3E}">
        <p14:creationId xmlns:p14="http://schemas.microsoft.com/office/powerpoint/2010/main" val="3922748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 this goal heading anywhere?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Look at how this lesson links into your other lessons.</a:t>
            </a:r>
          </a:p>
          <a:p>
            <a:pPr lvl="1"/>
            <a:r>
              <a:rPr lang="en-NZ" dirty="0"/>
              <a:t>Is it a one off lesson? </a:t>
            </a:r>
          </a:p>
          <a:p>
            <a:pPr lvl="1"/>
            <a:r>
              <a:rPr lang="en-NZ" dirty="0"/>
              <a:t>How will this lesson influence the next lesson?</a:t>
            </a:r>
          </a:p>
          <a:p>
            <a:pPr lvl="1"/>
            <a:r>
              <a:rPr lang="en-NZ" dirty="0"/>
              <a:t>How did the previous lesson influence this lesson?</a:t>
            </a:r>
          </a:p>
          <a:p>
            <a:pPr lvl="1"/>
            <a:r>
              <a:rPr lang="en-NZ" dirty="0"/>
              <a:t>How does this lesson influence the overall curriculum for this year?</a:t>
            </a:r>
          </a:p>
          <a:p>
            <a:pPr lvl="1"/>
            <a:r>
              <a:rPr lang="en-NZ" dirty="0"/>
              <a:t>Does your school have a CAN-DO list?</a:t>
            </a:r>
          </a:p>
        </p:txBody>
      </p:sp>
    </p:spTree>
    <p:extLst>
      <p:ext uri="{BB962C8B-B14F-4D97-AF65-F5344CB8AC3E}">
        <p14:creationId xmlns:p14="http://schemas.microsoft.com/office/powerpoint/2010/main" val="35905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それはちょっと</a:t>
            </a:r>
            <a:r>
              <a:rPr lang="en-US" altLang="ja-JP" dirty="0"/>
              <a:t>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explanations of activities clear and easy to read</a:t>
            </a:r>
          </a:p>
          <a:p>
            <a:r>
              <a:rPr lang="en-US" dirty="0"/>
              <a:t>Be sure to detail each step of the activity so that it is clearly understood</a:t>
            </a:r>
          </a:p>
          <a:p>
            <a:r>
              <a:rPr lang="en-US" dirty="0"/>
              <a:t>If a JTE doesn’t understand something then they will label it as too difficult which in most cases means a no-go activity</a:t>
            </a:r>
          </a:p>
          <a:p>
            <a:r>
              <a:rPr lang="en-US" dirty="0"/>
              <a:t>Be sure to define the roles of the ALT and JTE so that both know what they should be doing in the class and when they should be doing it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67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45" t="19809" r="11715" b="4573"/>
          <a:stretch/>
        </p:blipFill>
        <p:spPr>
          <a:xfrm>
            <a:off x="3892731" y="666204"/>
            <a:ext cx="4480560" cy="55778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754189" y="2410096"/>
            <a:ext cx="757645" cy="476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4476207" y="3455125"/>
            <a:ext cx="757645" cy="476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Oval 7"/>
          <p:cNvSpPr/>
          <p:nvPr/>
        </p:nvSpPr>
        <p:spPr>
          <a:xfrm>
            <a:off x="4476206" y="5858691"/>
            <a:ext cx="757645" cy="476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650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Engage, Study, Activate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first 30 seconds</a:t>
            </a:r>
          </a:p>
          <a:p>
            <a:r>
              <a:rPr lang="en-NZ" dirty="0"/>
              <a:t>Engage – Introduces the topic and gets the students thinking</a:t>
            </a:r>
          </a:p>
          <a:p>
            <a:r>
              <a:rPr lang="en-NZ" dirty="0"/>
              <a:t>Study – Go more in depth in the topic</a:t>
            </a:r>
          </a:p>
          <a:p>
            <a:r>
              <a:rPr lang="en-NZ" dirty="0"/>
              <a:t>Activate – An activity to give the students practice in using the topic</a:t>
            </a:r>
          </a:p>
          <a:p>
            <a:r>
              <a:rPr lang="en-NZ" dirty="0"/>
              <a:t>Re-engage </a:t>
            </a:r>
          </a:p>
        </p:txBody>
      </p:sp>
    </p:spTree>
    <p:extLst>
      <p:ext uri="{BB962C8B-B14F-4D97-AF65-F5344CB8AC3E}">
        <p14:creationId xmlns:p14="http://schemas.microsoft.com/office/powerpoint/2010/main" val="2577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83" y="1706216"/>
            <a:ext cx="9601196" cy="718789"/>
          </a:xfrm>
        </p:spPr>
        <p:txBody>
          <a:bodyPr>
            <a:normAutofit fontScale="90000"/>
          </a:bodyPr>
          <a:lstStyle/>
          <a:p>
            <a:r>
              <a:rPr lang="en-US" dirty="0"/>
              <a:t>During the lesson…</a:t>
            </a: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3528" y="2620948"/>
            <a:ext cx="9601196" cy="7187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What did we do wrong?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3230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all turning to custard…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JTE doesn’t understand the activities</a:t>
            </a:r>
          </a:p>
          <a:p>
            <a:r>
              <a:rPr lang="en-US" dirty="0"/>
              <a:t>The ALT doesn’t understand the activities</a:t>
            </a:r>
          </a:p>
          <a:p>
            <a:r>
              <a:rPr lang="en-US" dirty="0"/>
              <a:t>The students don’t understand the activities</a:t>
            </a:r>
          </a:p>
          <a:p>
            <a:r>
              <a:rPr lang="en-US" dirty="0"/>
              <a:t>You run out of time</a:t>
            </a:r>
          </a:p>
          <a:p>
            <a:r>
              <a:rPr lang="en-US" dirty="0"/>
              <a:t>You have extra time</a:t>
            </a:r>
            <a:endParaRPr lang="en-N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fix this…maybe…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Check and re-check understanding of activities and the lesson plan numerous times to ensure all involved have a good handle on the situation. If you don’t understand, ASK QUESTIONS!</a:t>
            </a:r>
            <a:br>
              <a:rPr lang="en-US" dirty="0"/>
            </a:br>
            <a:r>
              <a:rPr lang="en-US" dirty="0"/>
              <a:t>If you think that they don’t understand, ASK QUESTIONS!</a:t>
            </a:r>
          </a:p>
          <a:p>
            <a:r>
              <a:rPr lang="en-US" dirty="0"/>
              <a:t> If you don’t finish an activity, then it is not the end of the world.</a:t>
            </a:r>
          </a:p>
          <a:p>
            <a:r>
              <a:rPr lang="en-US" dirty="0"/>
              <a:t>Always plan for extra time and keep ideas in mind just incase you need a gap filler</a:t>
            </a:r>
          </a:p>
          <a:p>
            <a:r>
              <a:rPr lang="en-US" dirty="0">
                <a:solidFill>
                  <a:srgbClr val="FF0000"/>
                </a:solidFill>
              </a:rPr>
              <a:t>DON’T PANIC</a:t>
            </a:r>
          </a:p>
        </p:txBody>
      </p:sp>
    </p:spTree>
    <p:extLst>
      <p:ext uri="{BB962C8B-B14F-4D97-AF65-F5344CB8AC3E}">
        <p14:creationId xmlns:p14="http://schemas.microsoft.com/office/powerpoint/2010/main" val="250814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496" y="174012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the lesson…</a:t>
            </a:r>
            <a:br>
              <a:rPr lang="en-US" dirty="0"/>
            </a:br>
            <a:r>
              <a:rPr lang="en-US" dirty="0"/>
              <a:t>What did we do wrong?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25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that went…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debrief after a class</a:t>
            </a:r>
          </a:p>
          <a:p>
            <a:r>
              <a:rPr lang="en-US" dirty="0"/>
              <a:t>Focus on:</a:t>
            </a:r>
          </a:p>
          <a:p>
            <a:pPr lvl="1"/>
            <a:r>
              <a:rPr lang="en-US" dirty="0"/>
              <a:t>What went well</a:t>
            </a:r>
          </a:p>
          <a:p>
            <a:pPr lvl="1"/>
            <a:r>
              <a:rPr lang="en-US" dirty="0"/>
              <a:t>What went not so well</a:t>
            </a:r>
          </a:p>
          <a:p>
            <a:pPr lvl="1"/>
            <a:r>
              <a:rPr lang="en-US" dirty="0"/>
              <a:t>How to improve things for next time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496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So….what next?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Approach your supervisor at each school and check the following:</a:t>
            </a:r>
          </a:p>
          <a:p>
            <a:pPr lvl="1"/>
            <a:r>
              <a:rPr lang="en-US" dirty="0"/>
              <a:t>What level are your students?</a:t>
            </a:r>
          </a:p>
          <a:p>
            <a:pPr lvl="1"/>
            <a:r>
              <a:rPr lang="en-US" dirty="0"/>
              <a:t>What sort of planner do they want you to be?/What do they expect of you?</a:t>
            </a:r>
          </a:p>
          <a:p>
            <a:pPr lvl="1"/>
            <a:r>
              <a:rPr lang="en-US" dirty="0"/>
              <a:t>What type of class will you be teaching?  Communication/Grammar/Writing etc.</a:t>
            </a:r>
          </a:p>
          <a:p>
            <a:pPr lvl="1"/>
            <a:r>
              <a:rPr lang="en-US" dirty="0"/>
              <a:t>What textbooks will you be using?</a:t>
            </a:r>
          </a:p>
          <a:p>
            <a:pPr lvl="1"/>
            <a:r>
              <a:rPr lang="en-US" dirty="0"/>
              <a:t>How far in advanced do they want your plan/contributions?</a:t>
            </a:r>
          </a:p>
          <a:p>
            <a:pPr lvl="1"/>
            <a:r>
              <a:rPr lang="en-US" dirty="0"/>
              <a:t>When is usually best to have a meeting about the lesson plan?</a:t>
            </a:r>
          </a:p>
          <a:p>
            <a:pPr lvl="1"/>
            <a:r>
              <a:rPr lang="en-US" dirty="0"/>
              <a:t>Email addresses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 what is team teaching?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More than one teacher teaching the same class at the same time.*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/>
              <a:t>*Simple definition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198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from new comers?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425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 do we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Splitting the material – Different teachers teach different parts of the lesson</a:t>
            </a:r>
          </a:p>
          <a:p>
            <a:r>
              <a:rPr lang="en-NZ" dirty="0"/>
              <a:t>Main teacher and Assistant </a:t>
            </a:r>
          </a:p>
          <a:p>
            <a:r>
              <a:rPr lang="en-NZ" dirty="0"/>
              <a:t>Speaker and translator</a:t>
            </a:r>
          </a:p>
          <a:p>
            <a:r>
              <a:rPr lang="en-NZ" dirty="0"/>
              <a:t>Even split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619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6" y="2142309"/>
            <a:ext cx="10515600" cy="182880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Before the lesson…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37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Which type will you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Tape Recorder</a:t>
            </a:r>
          </a:p>
          <a:p>
            <a:pPr lvl="1"/>
            <a:r>
              <a:rPr lang="en-NZ" dirty="0"/>
              <a:t>The JTE plans the whole lesson. The ALT is used as a tape recorder to read off of a bit of paper. Sometimes the ALT is asked for activities but rarely.</a:t>
            </a:r>
          </a:p>
          <a:p>
            <a:r>
              <a:rPr lang="en-NZ" dirty="0"/>
              <a:t>Half and Half</a:t>
            </a:r>
          </a:p>
          <a:p>
            <a:pPr lvl="1"/>
            <a:r>
              <a:rPr lang="en-NZ" dirty="0"/>
              <a:t>The desired option. The ALT and JTE sit down and plan out the lesson together. Both contribute ideas for the class.</a:t>
            </a:r>
          </a:p>
          <a:p>
            <a:r>
              <a:rPr lang="en-NZ" dirty="0"/>
              <a:t>All on your own</a:t>
            </a:r>
          </a:p>
          <a:p>
            <a:pPr lvl="1"/>
            <a:r>
              <a:rPr lang="en-NZ" dirty="0"/>
              <a:t>The most likely situation. The ALT plans the full lesson with minimal to no input from the JTE.</a:t>
            </a:r>
          </a:p>
        </p:txBody>
      </p:sp>
    </p:spTree>
    <p:extLst>
      <p:ext uri="{BB962C8B-B14F-4D97-AF65-F5344CB8AC3E}">
        <p14:creationId xmlns:p14="http://schemas.microsoft.com/office/powerpoint/2010/main" val="4177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 has the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Finding time to plan is IMPORTANT</a:t>
            </a:r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Ask the JTE when they are free and make an appointment to meet</a:t>
            </a:r>
          </a:p>
          <a:p>
            <a:endParaRPr lang="en-NZ" dirty="0"/>
          </a:p>
          <a:p>
            <a:r>
              <a:rPr lang="en-NZ" dirty="0"/>
              <a:t>Stay afterschool to meet if that is the most convenient for the JTE</a:t>
            </a:r>
          </a:p>
          <a:p>
            <a:endParaRPr lang="en-NZ" dirty="0"/>
          </a:p>
          <a:p>
            <a:r>
              <a:rPr lang="en-NZ" dirty="0"/>
              <a:t>Utilise technology, email is a wonderful tool</a:t>
            </a:r>
          </a:p>
          <a:p>
            <a:endParaRPr lang="en-US" dirty="0"/>
          </a:p>
          <a:p>
            <a:r>
              <a:rPr lang="en-US" dirty="0"/>
              <a:t>Give plenty of time to check over and change the plan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4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So, how do we actually write a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good plan needs:</a:t>
            </a:r>
          </a:p>
          <a:p>
            <a:pPr lvl="1"/>
            <a:r>
              <a:rPr lang="en-NZ" dirty="0"/>
              <a:t>A title</a:t>
            </a:r>
          </a:p>
          <a:p>
            <a:pPr lvl="1"/>
            <a:r>
              <a:rPr lang="en-NZ" dirty="0"/>
              <a:t>An objective</a:t>
            </a:r>
          </a:p>
          <a:p>
            <a:pPr lvl="1"/>
            <a:r>
              <a:rPr lang="en-NZ" dirty="0"/>
              <a:t>A need</a:t>
            </a:r>
          </a:p>
          <a:p>
            <a:pPr lvl="1"/>
            <a:r>
              <a:rPr lang="en-NZ" dirty="0"/>
              <a:t>Timings</a:t>
            </a:r>
          </a:p>
          <a:p>
            <a:pPr lvl="1"/>
            <a:r>
              <a:rPr lang="en-NZ" dirty="0"/>
              <a:t>Student Activities with explanations</a:t>
            </a:r>
          </a:p>
          <a:p>
            <a:pPr lvl="1"/>
            <a:r>
              <a:rPr lang="en-NZ" dirty="0"/>
              <a:t>Defined roles for the ALT/JTE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039" t="20900" r="30408" b="6974"/>
          <a:stretch/>
        </p:blipFill>
        <p:spPr>
          <a:xfrm>
            <a:off x="7380514" y="2664823"/>
            <a:ext cx="2899955" cy="28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needs a goal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Be easily obtainable </a:t>
            </a:r>
          </a:p>
          <a:p>
            <a:r>
              <a:rPr lang="en-NZ" dirty="0"/>
              <a:t>Clearly defined</a:t>
            </a:r>
          </a:p>
          <a:p>
            <a:r>
              <a:rPr lang="en-US" dirty="0"/>
              <a:t>Have a time limit</a:t>
            </a:r>
          </a:p>
          <a:p>
            <a:r>
              <a:rPr lang="en-US" dirty="0"/>
              <a:t>Use a verb that is both observable and measureable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 By the end of this class, the students will be able to label the different parts of the human body.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14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needs a goal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950" t="19018" r="30288" b="4553"/>
          <a:stretch/>
        </p:blipFill>
        <p:spPr>
          <a:xfrm>
            <a:off x="4321606" y="2155369"/>
            <a:ext cx="3816553" cy="40233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89566" y="3043646"/>
            <a:ext cx="2246811" cy="692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43961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496</TotalTime>
  <Words>709</Words>
  <Application>Microsoft Office PowerPoint</Application>
  <PresentationFormat>Widescreen</PresentationFormat>
  <Paragraphs>120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Garamond</vt:lpstr>
      <vt:lpstr>Organic</vt:lpstr>
      <vt:lpstr>Lesson Planning and Team Teaching… Is it really that scary?</vt:lpstr>
      <vt:lpstr>So what is team teaching?</vt:lpstr>
      <vt:lpstr>How do we do it?</vt:lpstr>
      <vt:lpstr>Before the lesson… </vt:lpstr>
      <vt:lpstr>Which type will you be?</vt:lpstr>
      <vt:lpstr>Who has the time?</vt:lpstr>
      <vt:lpstr>So, how do we actually write a plan?</vt:lpstr>
      <vt:lpstr>Everybody needs a goal</vt:lpstr>
      <vt:lpstr>Everybody needs a goal</vt:lpstr>
      <vt:lpstr>Is this goal heading anywhere?</vt:lpstr>
      <vt:lpstr>それはちょっと…</vt:lpstr>
      <vt:lpstr>PowerPoint Presentation</vt:lpstr>
      <vt:lpstr>Engage, Study, Activate</vt:lpstr>
      <vt:lpstr>During the lesson…</vt:lpstr>
      <vt:lpstr>It is all turning to custard…</vt:lpstr>
      <vt:lpstr>I can fix this…maybe…</vt:lpstr>
      <vt:lpstr>After the lesson… What did we do wrong?</vt:lpstr>
      <vt:lpstr>Well that went…</vt:lpstr>
      <vt:lpstr>So….what next?</vt:lpstr>
      <vt:lpstr>Any questions from new comers?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Planning</dc:title>
  <dc:creator>Courtenay Nimmo</dc:creator>
  <cp:lastModifiedBy>Courtenay Nimmo</cp:lastModifiedBy>
  <cp:revision>31</cp:revision>
  <dcterms:created xsi:type="dcterms:W3CDTF">2015-07-21T00:51:14Z</dcterms:created>
  <dcterms:modified xsi:type="dcterms:W3CDTF">2016-07-18T06:50:29Z</dcterms:modified>
</cp:coreProperties>
</file>